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66" r:id="rId5"/>
    <p:sldId id="275" r:id="rId6"/>
    <p:sldId id="296" r:id="rId7"/>
    <p:sldId id="281" r:id="rId8"/>
    <p:sldId id="256" r:id="rId9"/>
    <p:sldId id="257" r:id="rId10"/>
    <p:sldId id="258" r:id="rId11"/>
    <p:sldId id="259" r:id="rId12"/>
    <p:sldId id="260" r:id="rId13"/>
    <p:sldId id="297" r:id="rId14"/>
    <p:sldId id="298" r:id="rId15"/>
    <p:sldId id="344" r:id="rId16"/>
    <p:sldId id="299" r:id="rId17"/>
    <p:sldId id="348" r:id="rId18"/>
    <p:sldId id="349" r:id="rId19"/>
    <p:sldId id="289"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81" d="100"/>
          <a:sy n="81" d="100"/>
        </p:scale>
        <p:origin x="754" y="58"/>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7/27/2024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7/27/2024</a:t>
            </a:fld>
            <a:endParaRPr lang="en-US" dirty="0"/>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dirty="0"/>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3313473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4</a:t>
            </a:fld>
            <a:endParaRPr lang="en-US" altLang="zh-CN" dirty="0"/>
          </a:p>
        </p:txBody>
      </p:sp>
    </p:spTree>
    <p:extLst>
      <p:ext uri="{BB962C8B-B14F-4D97-AF65-F5344CB8AC3E}">
        <p14:creationId xmlns:p14="http://schemas.microsoft.com/office/powerpoint/2010/main" val="1077465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828165" rtl="0" eaLnBrk="1" fontAlgn="auto" latinLnBrk="0" hangingPunct="1">
              <a:lnSpc>
                <a:spcPct val="100000"/>
              </a:lnSpc>
              <a:spcBef>
                <a:spcPts val="0"/>
              </a:spcBef>
              <a:spcAft>
                <a:spcPts val="0"/>
              </a:spcAft>
              <a:buClrTx/>
              <a:buSzTx/>
              <a:buFontTx/>
              <a:buNone/>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Lato Light" charset="0"/>
                <a:ea typeface="+mn-ea"/>
                <a:cs typeface="+mn-cs"/>
              </a:rPr>
              <a:t>12</a:t>
            </a:fld>
            <a:endParaRPr kumimoji="0" lang="en-US" sz="1200" b="0" i="0" u="none" strike="noStrike" kern="1200" cap="none" spc="0" normalizeH="0" baseline="0" noProof="0" dirty="0">
              <a:ln>
                <a:noFill/>
              </a:ln>
              <a:solidFill>
                <a:prstClr val="black"/>
              </a:solidFill>
              <a:effectLst/>
              <a:uLnTx/>
              <a:uFillTx/>
              <a:latin typeface="Lato Light"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dirty="0"/>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dirty="0"/>
              <a:t>Click icon to add picture</a:t>
            </a:r>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dirty="0"/>
              <a:t>Click icon to add picture</a:t>
            </a:r>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dirty="0"/>
              <a:t>Click icon to add picture</a:t>
            </a:r>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dirty="0"/>
              <a:t>Click icon to add picture</a:t>
            </a:r>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19850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0285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dirty="0"/>
              <a:t>Click icon to add picture</a:t>
            </a:r>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dirty="0"/>
              <a:t>Click icon to add picture</a:t>
            </a:r>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dirty="0"/>
              <a:t>Click icon to add picture</a:t>
            </a:r>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dirty="0"/>
              <a:t>Click icon to add picture</a:t>
            </a:r>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dirty="0"/>
              <a:t>Click icon to add picture</a:t>
            </a:r>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 id="2147483670" r:id="rId18"/>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txBody>
          <a:bodyPr/>
          <a:lstStyle/>
          <a:p>
            <a:endParaRPr lang="en-IN" sz="1500"/>
          </a:p>
        </p:txBody>
      </p:sp>
      <p:sp>
        <p:nvSpPr>
          <p:cNvPr id="3" name="Shape 1"/>
          <p:cNvSpPr/>
          <p:nvPr/>
        </p:nvSpPr>
        <p:spPr>
          <a:xfrm>
            <a:off x="11907" y="-15478"/>
            <a:ext cx="12192000" cy="6858000"/>
          </a:xfrm>
          <a:prstGeom prst="rect">
            <a:avLst/>
          </a:prstGeom>
          <a:solidFill>
            <a:srgbClr val="FFFFFF"/>
          </a:solidFill>
          <a:ln/>
        </p:spPr>
        <p:txBody>
          <a:bodyPr/>
          <a:lstStyle/>
          <a:p>
            <a:endParaRPr lang="en-IN" sz="1500" dirty="0"/>
          </a:p>
        </p:txBody>
      </p:sp>
      <p:pic>
        <p:nvPicPr>
          <p:cNvPr id="4"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6" name="Text 3"/>
          <p:cNvSpPr/>
          <p:nvPr/>
        </p:nvSpPr>
        <p:spPr>
          <a:xfrm>
            <a:off x="4881563" y="2071688"/>
            <a:ext cx="6627118" cy="3542804"/>
          </a:xfrm>
          <a:prstGeom prst="rect">
            <a:avLst/>
          </a:prstGeom>
          <a:noFill/>
          <a:ln/>
        </p:spPr>
        <p:txBody>
          <a:bodyPr wrap="square" rtlCol="0" anchor="t"/>
          <a:lstStyle/>
          <a:p>
            <a:pPr>
              <a:lnSpc>
                <a:spcPts val="2306"/>
              </a:lnSpc>
            </a:pPr>
            <a:endParaRPr lang="en-US" sz="1537" dirty="0"/>
          </a:p>
        </p:txBody>
      </p:sp>
      <p:sp>
        <p:nvSpPr>
          <p:cNvPr id="7" name="Shape 4"/>
          <p:cNvSpPr/>
          <p:nvPr/>
        </p:nvSpPr>
        <p:spPr>
          <a:xfrm>
            <a:off x="5255320" y="5848747"/>
            <a:ext cx="312341" cy="312341"/>
          </a:xfrm>
          <a:prstGeom prst="roundRect">
            <a:avLst>
              <a:gd name="adj" fmla="val 24393986"/>
            </a:avLst>
          </a:prstGeom>
          <a:noFill/>
          <a:ln w="7620">
            <a:solidFill>
              <a:srgbClr val="FFFFFF"/>
            </a:solidFill>
            <a:prstDash val="solid"/>
          </a:ln>
        </p:spPr>
        <p:txBody>
          <a:bodyPr/>
          <a:lstStyle/>
          <a:p>
            <a:endParaRPr lang="en-IN" sz="1500"/>
          </a:p>
        </p:txBody>
      </p:sp>
      <p:sp>
        <p:nvSpPr>
          <p:cNvPr id="9" name="Text 5"/>
          <p:cNvSpPr/>
          <p:nvPr/>
        </p:nvSpPr>
        <p:spPr>
          <a:xfrm>
            <a:off x="5665193" y="5834063"/>
            <a:ext cx="4511675" cy="341709"/>
          </a:xfrm>
          <a:prstGeom prst="rect">
            <a:avLst/>
          </a:prstGeom>
          <a:noFill/>
          <a:ln/>
        </p:spPr>
        <p:txBody>
          <a:bodyPr wrap="none" rtlCol="0" anchor="t"/>
          <a:lstStyle/>
          <a:p>
            <a:pPr>
              <a:lnSpc>
                <a:spcPts val="2691"/>
              </a:lnSpc>
            </a:pPr>
            <a:endParaRPr lang="en-US" sz="1922" dirty="0"/>
          </a:p>
        </p:txBody>
      </p:sp>
      <p:pic>
        <p:nvPicPr>
          <p:cNvPr id="12" name="Picture 11">
            <a:extLst>
              <a:ext uri="{FF2B5EF4-FFF2-40B4-BE49-F238E27FC236}">
                <a16:creationId xmlns:a16="http://schemas.microsoft.com/office/drawing/2014/main" id="{90BF95DB-8288-0F9F-9AAA-D3E301CB710C}"/>
              </a:ext>
            </a:extLst>
          </p:cNvPr>
          <p:cNvPicPr>
            <a:picLocks noChangeAspect="1"/>
          </p:cNvPicPr>
          <p:nvPr/>
        </p:nvPicPr>
        <p:blipFill>
          <a:blip r:embed="rId4"/>
          <a:stretch>
            <a:fillRect/>
          </a:stretch>
        </p:blipFill>
        <p:spPr>
          <a:xfrm>
            <a:off x="5700586" y="2056210"/>
            <a:ext cx="4476282" cy="1704968"/>
          </a:xfrm>
          <a:prstGeom prst="rect">
            <a:avLst/>
          </a:prstGeom>
        </p:spPr>
      </p:pic>
      <p:sp>
        <p:nvSpPr>
          <p:cNvPr id="8" name="Title 6">
            <a:extLst>
              <a:ext uri="{FF2B5EF4-FFF2-40B4-BE49-F238E27FC236}">
                <a16:creationId xmlns:a16="http://schemas.microsoft.com/office/drawing/2014/main" id="{B59C324F-3695-6DB5-8F08-591EA1EA19DC}"/>
              </a:ext>
            </a:extLst>
          </p:cNvPr>
          <p:cNvSpPr txBox="1">
            <a:spLocks/>
          </p:cNvSpPr>
          <p:nvPr/>
        </p:nvSpPr>
        <p:spPr>
          <a:xfrm>
            <a:off x="5103130" y="419999"/>
            <a:ext cx="6183983" cy="1541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gn="ctr"/>
            <a:r>
              <a:rPr lang="en-US" sz="4000" dirty="0" err="1">
                <a:solidFill>
                  <a:schemeClr val="tx1"/>
                </a:solidFill>
              </a:rPr>
              <a:t>FakeNews</a:t>
            </a:r>
            <a:r>
              <a:rPr lang="en-US" sz="4000" dirty="0">
                <a:solidFill>
                  <a:schemeClr val="tx1"/>
                </a:solidFill>
              </a:rPr>
              <a:t> Detection Using Deep Learning</a:t>
            </a:r>
          </a:p>
        </p:txBody>
      </p:sp>
      <p:sp>
        <p:nvSpPr>
          <p:cNvPr id="10" name="Title 6">
            <a:extLst>
              <a:ext uri="{FF2B5EF4-FFF2-40B4-BE49-F238E27FC236}">
                <a16:creationId xmlns:a16="http://schemas.microsoft.com/office/drawing/2014/main" id="{18A5D2DA-3284-C209-D5C2-C17C84F18798}"/>
              </a:ext>
            </a:extLst>
          </p:cNvPr>
          <p:cNvSpPr txBox="1">
            <a:spLocks/>
          </p:cNvSpPr>
          <p:nvPr/>
        </p:nvSpPr>
        <p:spPr>
          <a:xfrm>
            <a:off x="4630366" y="4306843"/>
            <a:ext cx="7716416" cy="1541904"/>
          </a:xfrm>
          <a:prstGeom prst="rect">
            <a:avLst/>
          </a:prstGeom>
        </p:spPr>
        <p:txBody>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gn="ctr"/>
            <a:r>
              <a:rPr lang="en-US" sz="4000" dirty="0">
                <a:solidFill>
                  <a:schemeClr val="tx1"/>
                </a:solidFill>
              </a:rPr>
              <a:t>Infosys Springboard 4.0 Internship Project (Artificial Intelligence)</a:t>
            </a:r>
          </a:p>
        </p:txBody>
      </p:sp>
    </p:spTree>
    <p:extLst>
      <p:ext uri="{BB962C8B-B14F-4D97-AF65-F5344CB8AC3E}">
        <p14:creationId xmlns:p14="http://schemas.microsoft.com/office/powerpoint/2010/main" val="2532979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06F00-83B9-E73E-5F62-B534AE564CC7}"/>
              </a:ext>
            </a:extLst>
          </p:cNvPr>
          <p:cNvSpPr>
            <a:spLocks noGrp="1"/>
          </p:cNvSpPr>
          <p:nvPr>
            <p:ph type="title"/>
          </p:nvPr>
        </p:nvSpPr>
        <p:spPr>
          <a:xfrm>
            <a:off x="2963755" y="374101"/>
            <a:ext cx="7312860" cy="1325563"/>
          </a:xfrm>
        </p:spPr>
        <p:txBody>
          <a:bodyPr/>
          <a:lstStyle/>
          <a:p>
            <a:r>
              <a:rPr lang="en-IN" altLang="en-US" b="1" spc="450" dirty="0">
                <a:solidFill>
                  <a:schemeClr val="tx2"/>
                </a:solidFill>
                <a:ea typeface="Arial" panose="020B0604020202020204" pitchFamily="34" charset="0"/>
                <a:cs typeface="Arial" panose="020B0604020202020204" pitchFamily="34" charset="0"/>
              </a:rPr>
              <a:t>Overview of Dataset</a:t>
            </a:r>
            <a:br>
              <a:rPr lang="en-IN" altLang="en-US" sz="4000" b="1" spc="450" dirty="0">
                <a:solidFill>
                  <a:schemeClr val="tx2"/>
                </a:solidFill>
                <a:latin typeface="Arial" panose="020B0604020202020204" pitchFamily="34" charset="0"/>
                <a:ea typeface="Arial" panose="020B0604020202020204" pitchFamily="34" charset="0"/>
                <a:cs typeface="Arial" panose="020B0604020202020204" pitchFamily="34" charset="0"/>
              </a:rPr>
            </a:br>
            <a:endParaRPr lang="en-IN" sz="4000" dirty="0"/>
          </a:p>
        </p:txBody>
      </p:sp>
      <p:sp>
        <p:nvSpPr>
          <p:cNvPr id="6" name="Slide Number Placeholder 5">
            <a:extLst>
              <a:ext uri="{FF2B5EF4-FFF2-40B4-BE49-F238E27FC236}">
                <a16:creationId xmlns:a16="http://schemas.microsoft.com/office/drawing/2014/main" id="{420D6C70-B7FE-ABE5-DC01-7062070BF436}"/>
              </a:ext>
            </a:extLst>
          </p:cNvPr>
          <p:cNvSpPr>
            <a:spLocks noGrp="1"/>
          </p:cNvSpPr>
          <p:nvPr>
            <p:ph type="sldNum" sz="quarter" idx="53"/>
          </p:nvPr>
        </p:nvSpPr>
        <p:spPr/>
        <p:txBody>
          <a:bodyPr/>
          <a:lstStyle/>
          <a:p>
            <a:fld id="{47FEACEE-25B4-4A2D-B147-27296E36371D}" type="slidenum">
              <a:rPr lang="en-US" altLang="zh-CN" smtClean="0"/>
              <a:pPr/>
              <a:t>10</a:t>
            </a:fld>
            <a:endParaRPr lang="en-US" altLang="zh-CN" dirty="0"/>
          </a:p>
        </p:txBody>
      </p:sp>
      <p:pic>
        <p:nvPicPr>
          <p:cNvPr id="10" name="Picture 9">
            <a:extLst>
              <a:ext uri="{FF2B5EF4-FFF2-40B4-BE49-F238E27FC236}">
                <a16:creationId xmlns:a16="http://schemas.microsoft.com/office/drawing/2014/main" id="{CDADEA96-5DA9-7C7E-F1B7-0A9532B07AC8}"/>
              </a:ext>
            </a:extLst>
          </p:cNvPr>
          <p:cNvPicPr>
            <a:picLocks noChangeAspect="1"/>
          </p:cNvPicPr>
          <p:nvPr/>
        </p:nvPicPr>
        <p:blipFill>
          <a:blip r:embed="rId2"/>
          <a:stretch>
            <a:fillRect/>
          </a:stretch>
        </p:blipFill>
        <p:spPr>
          <a:xfrm>
            <a:off x="1124674" y="1450037"/>
            <a:ext cx="9942652" cy="4767883"/>
          </a:xfrm>
          <a:prstGeom prst="rect">
            <a:avLst/>
          </a:prstGeom>
        </p:spPr>
      </p:pic>
    </p:spTree>
    <p:extLst>
      <p:ext uri="{BB962C8B-B14F-4D97-AF65-F5344CB8AC3E}">
        <p14:creationId xmlns:p14="http://schemas.microsoft.com/office/powerpoint/2010/main" val="4125978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8263794-510D-F201-BEA9-49A184CD5CED}"/>
              </a:ext>
            </a:extLst>
          </p:cNvPr>
          <p:cNvSpPr>
            <a:spLocks noGrp="1"/>
          </p:cNvSpPr>
          <p:nvPr>
            <p:ph type="sldNum" sz="quarter" idx="53"/>
          </p:nvPr>
        </p:nvSpPr>
        <p:spPr/>
        <p:txBody>
          <a:bodyPr/>
          <a:lstStyle/>
          <a:p>
            <a:fld id="{47FEACEE-25B4-4A2D-B147-27296E36371D}" type="slidenum">
              <a:rPr lang="en-US" altLang="zh-CN" smtClean="0"/>
              <a:pPr/>
              <a:t>11</a:t>
            </a:fld>
            <a:endParaRPr lang="en-US" altLang="zh-CN" dirty="0"/>
          </a:p>
        </p:txBody>
      </p:sp>
      <p:sp>
        <p:nvSpPr>
          <p:cNvPr id="8" name="TextBox 7">
            <a:extLst>
              <a:ext uri="{FF2B5EF4-FFF2-40B4-BE49-F238E27FC236}">
                <a16:creationId xmlns:a16="http://schemas.microsoft.com/office/drawing/2014/main" id="{B72F3893-DF9A-D2D1-E15B-B36151BCF6A5}"/>
              </a:ext>
            </a:extLst>
          </p:cNvPr>
          <p:cNvSpPr txBox="1"/>
          <p:nvPr/>
        </p:nvSpPr>
        <p:spPr>
          <a:xfrm>
            <a:off x="3048965" y="419071"/>
            <a:ext cx="6094070" cy="1446550"/>
          </a:xfrm>
          <a:prstGeom prst="rect">
            <a:avLst/>
          </a:prstGeom>
          <a:noFill/>
        </p:spPr>
        <p:txBody>
          <a:bodyPr wrap="square">
            <a:spAutoFit/>
          </a:bodyPr>
          <a:lstStyle/>
          <a:p>
            <a:r>
              <a:rPr lang="en-IN" altLang="en-US" sz="4400" b="1" spc="450" dirty="0">
                <a:solidFill>
                  <a:schemeClr val="tx2"/>
                </a:solidFill>
                <a:latin typeface="+mj-lt"/>
                <a:ea typeface="Arial" panose="020B0604020202020204" pitchFamily="34" charset="0"/>
                <a:cs typeface="Arial" panose="020B0604020202020204" pitchFamily="34" charset="0"/>
              </a:rPr>
              <a:t>Data Preprocessing </a:t>
            </a:r>
            <a:br>
              <a:rPr lang="en-IN" altLang="en-US" sz="4400" b="1" spc="450" dirty="0">
                <a:solidFill>
                  <a:schemeClr val="tx2"/>
                </a:solidFill>
                <a:latin typeface="+mj-lt"/>
                <a:ea typeface="Arial" panose="020B0604020202020204" pitchFamily="34" charset="0"/>
                <a:cs typeface="Arial" panose="020B0604020202020204" pitchFamily="34" charset="0"/>
              </a:rPr>
            </a:br>
            <a:endParaRPr lang="en-IN" sz="4400" dirty="0">
              <a:latin typeface="+mj-lt"/>
            </a:endParaRPr>
          </a:p>
        </p:txBody>
      </p:sp>
      <p:sp>
        <p:nvSpPr>
          <p:cNvPr id="10" name="TextBox 9">
            <a:extLst>
              <a:ext uri="{FF2B5EF4-FFF2-40B4-BE49-F238E27FC236}">
                <a16:creationId xmlns:a16="http://schemas.microsoft.com/office/drawing/2014/main" id="{CFFD6D9B-337C-098F-80FE-E04424CD009E}"/>
              </a:ext>
            </a:extLst>
          </p:cNvPr>
          <p:cNvSpPr txBox="1"/>
          <p:nvPr/>
        </p:nvSpPr>
        <p:spPr>
          <a:xfrm>
            <a:off x="896858" y="1290586"/>
            <a:ext cx="10221896" cy="4493538"/>
          </a:xfrm>
          <a:prstGeom prst="rect">
            <a:avLst/>
          </a:prstGeom>
          <a:noFill/>
        </p:spPr>
        <p:txBody>
          <a:bodyPr wrap="square">
            <a:spAutoFit/>
          </a:bodyPr>
          <a:lstStyle/>
          <a:p>
            <a:r>
              <a:rPr lang="en-US" sz="2200" b="1" dirty="0">
                <a:latin typeface="+mj-lt"/>
              </a:rPr>
              <a:t>Data Preprocessing Steps</a:t>
            </a:r>
            <a:r>
              <a:rPr lang="en-US" sz="2200" dirty="0">
                <a:latin typeface="+mj-lt"/>
              </a:rPr>
              <a:t>:</a:t>
            </a:r>
          </a:p>
          <a:p>
            <a:endParaRPr lang="en-US" sz="2200" dirty="0">
              <a:latin typeface="+mj-lt"/>
            </a:endParaRPr>
          </a:p>
          <a:p>
            <a:pPr marL="742950" lvl="1" indent="-285750">
              <a:buFont typeface="Arial" panose="020B0604020202020204" pitchFamily="34" charset="0"/>
              <a:buChar char="•"/>
            </a:pPr>
            <a:r>
              <a:rPr lang="en-US" sz="2200" b="1" dirty="0">
                <a:latin typeface="+mj-lt"/>
              </a:rPr>
              <a:t>Convert to Lower Case</a:t>
            </a:r>
            <a:r>
              <a:rPr lang="en-US" sz="2200" dirty="0">
                <a:latin typeface="+mj-lt"/>
              </a:rPr>
              <a:t>: Standardize text by converting all characters to lower case.</a:t>
            </a:r>
          </a:p>
          <a:p>
            <a:pPr marL="742950" lvl="1" indent="-285750">
              <a:buFont typeface="Arial" panose="020B0604020202020204" pitchFamily="34" charset="0"/>
              <a:buChar char="•"/>
            </a:pPr>
            <a:r>
              <a:rPr lang="en-US" sz="2200" b="1" dirty="0">
                <a:latin typeface="+mj-lt"/>
              </a:rPr>
              <a:t>Contraction Splitting</a:t>
            </a:r>
            <a:r>
              <a:rPr lang="en-US" sz="2200" dirty="0">
                <a:latin typeface="+mj-lt"/>
              </a:rPr>
              <a:t>: Expand contractions (e.g., "don't" to "do not").</a:t>
            </a:r>
          </a:p>
          <a:p>
            <a:pPr marL="742950" lvl="1" indent="-285750">
              <a:buFont typeface="Arial" panose="020B0604020202020204" pitchFamily="34" charset="0"/>
              <a:buChar char="•"/>
            </a:pPr>
            <a:r>
              <a:rPr lang="en-US" sz="2200" b="1" dirty="0">
                <a:latin typeface="+mj-lt"/>
              </a:rPr>
              <a:t>URL Removal</a:t>
            </a:r>
            <a:r>
              <a:rPr lang="en-US" sz="2200" dirty="0">
                <a:latin typeface="+mj-lt"/>
              </a:rPr>
              <a:t>: Remove hyperlinks from the text.</a:t>
            </a:r>
          </a:p>
          <a:p>
            <a:pPr marL="742950" lvl="1" indent="-285750">
              <a:buFont typeface="Arial" panose="020B0604020202020204" pitchFamily="34" charset="0"/>
              <a:buChar char="•"/>
            </a:pPr>
            <a:r>
              <a:rPr lang="en-US" sz="2200" b="1" dirty="0">
                <a:latin typeface="+mj-lt"/>
              </a:rPr>
              <a:t>Remove New Lines</a:t>
            </a:r>
            <a:r>
              <a:rPr lang="en-US" sz="2200" dirty="0">
                <a:latin typeface="+mj-lt"/>
              </a:rPr>
              <a:t>: Eliminate newline characters (\n) from the text.</a:t>
            </a:r>
          </a:p>
          <a:p>
            <a:pPr marL="742950" lvl="1" indent="-285750">
              <a:buFont typeface="Arial" panose="020B0604020202020204" pitchFamily="34" charset="0"/>
              <a:buChar char="•"/>
            </a:pPr>
            <a:r>
              <a:rPr lang="en-US" sz="2200" b="1" dirty="0">
                <a:latin typeface="+mj-lt"/>
              </a:rPr>
              <a:t>Remove Words Containing Numbers</a:t>
            </a:r>
            <a:r>
              <a:rPr lang="en-US" sz="2200" dirty="0">
                <a:latin typeface="+mj-lt"/>
              </a:rPr>
              <a:t>: Discard words that contain numerical characters.</a:t>
            </a:r>
          </a:p>
          <a:p>
            <a:pPr marL="742950" lvl="1" indent="-285750">
              <a:buFont typeface="Arial" panose="020B0604020202020204" pitchFamily="34" charset="0"/>
              <a:buChar char="•"/>
            </a:pPr>
            <a:r>
              <a:rPr lang="en-US" sz="2200" b="1" dirty="0">
                <a:latin typeface="+mj-lt"/>
              </a:rPr>
              <a:t>Remove Extra Spaces</a:t>
            </a:r>
            <a:r>
              <a:rPr lang="en-US" sz="2200" dirty="0">
                <a:latin typeface="+mj-lt"/>
              </a:rPr>
              <a:t>: Trim unnecessary spaces from the text.</a:t>
            </a:r>
          </a:p>
          <a:p>
            <a:pPr marL="742950" lvl="1" indent="-285750">
              <a:buFont typeface="Arial" panose="020B0604020202020204" pitchFamily="34" charset="0"/>
              <a:buChar char="•"/>
            </a:pPr>
            <a:r>
              <a:rPr lang="en-US" sz="2200" b="1" dirty="0">
                <a:latin typeface="+mj-lt"/>
              </a:rPr>
              <a:t>Remove Special Characters</a:t>
            </a:r>
            <a:r>
              <a:rPr lang="en-US" sz="2200" dirty="0">
                <a:latin typeface="+mj-lt"/>
              </a:rPr>
              <a:t>: Exclude punctuation and other special characters.</a:t>
            </a:r>
          </a:p>
          <a:p>
            <a:pPr marL="742950" lvl="1" indent="-285750">
              <a:buFont typeface="Arial" panose="020B0604020202020204" pitchFamily="34" charset="0"/>
              <a:buChar char="•"/>
            </a:pPr>
            <a:r>
              <a:rPr lang="en-US" sz="2200" b="1" dirty="0">
                <a:latin typeface="+mj-lt"/>
              </a:rPr>
              <a:t>Stop Words Removal</a:t>
            </a:r>
            <a:r>
              <a:rPr lang="en-US" sz="2200" dirty="0">
                <a:latin typeface="+mj-lt"/>
              </a:rPr>
              <a:t>: Remove common stop words (e.g., "and", "the").</a:t>
            </a:r>
          </a:p>
          <a:p>
            <a:pPr marL="742950" lvl="1" indent="-285750">
              <a:buFont typeface="Arial" panose="020B0604020202020204" pitchFamily="34" charset="0"/>
              <a:buChar char="•"/>
            </a:pPr>
            <a:r>
              <a:rPr lang="en-US" sz="2200" b="1" dirty="0">
                <a:latin typeface="+mj-lt"/>
              </a:rPr>
              <a:t>Lemmatization</a:t>
            </a:r>
            <a:r>
              <a:rPr lang="en-US" sz="2200" dirty="0">
                <a:latin typeface="+mj-lt"/>
              </a:rPr>
              <a:t>: Reduce words to their base or root form.</a:t>
            </a:r>
          </a:p>
        </p:txBody>
      </p:sp>
    </p:spTree>
    <p:extLst>
      <p:ext uri="{BB962C8B-B14F-4D97-AF65-F5344CB8AC3E}">
        <p14:creationId xmlns:p14="http://schemas.microsoft.com/office/powerpoint/2010/main" val="594059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90" y="3702207"/>
            <a:ext cx="12188825" cy="0"/>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1588868" y="3612998"/>
            <a:ext cx="178420" cy="178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a:solidFill>
                <a:srgbClr val="FFFFFF"/>
              </a:solidFill>
              <a:latin typeface="Arial" panose="020B0604020202020204" pitchFamily="34" charset="0"/>
              <a:ea typeface="Arial" panose="020B0604020202020204" pitchFamily="34" charset="0"/>
            </a:endParaRPr>
          </a:p>
        </p:txBody>
      </p:sp>
      <p:sp>
        <p:nvSpPr>
          <p:cNvPr id="22" name="Oval 21"/>
          <p:cNvSpPr/>
          <p:nvPr/>
        </p:nvSpPr>
        <p:spPr>
          <a:xfrm>
            <a:off x="4383199" y="3646030"/>
            <a:ext cx="178420" cy="178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a:solidFill>
                <a:srgbClr val="FFFFFF"/>
              </a:solidFill>
              <a:latin typeface="Arial" panose="020B0604020202020204" pitchFamily="34" charset="0"/>
              <a:ea typeface="Arial" panose="020B0604020202020204" pitchFamily="34" charset="0"/>
            </a:endParaRPr>
          </a:p>
        </p:txBody>
      </p:sp>
      <p:sp>
        <p:nvSpPr>
          <p:cNvPr id="28" name="Oval 27"/>
          <p:cNvSpPr/>
          <p:nvPr/>
        </p:nvSpPr>
        <p:spPr>
          <a:xfrm>
            <a:off x="10606943" y="3612998"/>
            <a:ext cx="178420" cy="1784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a:solidFill>
                <a:srgbClr val="FFFFFF"/>
              </a:solidFill>
              <a:latin typeface="Arial" panose="020B0604020202020204" pitchFamily="34" charset="0"/>
              <a:ea typeface="Arial" panose="020B0604020202020204" pitchFamily="34" charset="0"/>
            </a:endParaRPr>
          </a:p>
        </p:txBody>
      </p:sp>
      <p:sp>
        <p:nvSpPr>
          <p:cNvPr id="29" name="Oval 28"/>
          <p:cNvSpPr/>
          <p:nvPr/>
        </p:nvSpPr>
        <p:spPr>
          <a:xfrm>
            <a:off x="7443270" y="3612997"/>
            <a:ext cx="178420" cy="1784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a:solidFill>
                <a:srgbClr val="FFFFFF"/>
              </a:solidFill>
              <a:latin typeface="Arial" panose="020B0604020202020204" pitchFamily="34" charset="0"/>
              <a:ea typeface="Arial" panose="020B0604020202020204" pitchFamily="34" charset="0"/>
            </a:endParaRPr>
          </a:p>
        </p:txBody>
      </p:sp>
      <p:sp>
        <p:nvSpPr>
          <p:cNvPr id="40" name="TextBox 39"/>
          <p:cNvSpPr txBox="1"/>
          <p:nvPr/>
        </p:nvSpPr>
        <p:spPr>
          <a:xfrm>
            <a:off x="6759615" y="3002110"/>
            <a:ext cx="2321647" cy="400110"/>
          </a:xfrm>
          <a:prstGeom prst="rect">
            <a:avLst/>
          </a:prstGeom>
          <a:noFill/>
        </p:spPr>
        <p:txBody>
          <a:bodyPr wrap="square" rtlCol="0" anchor="ctr" anchorCtr="0">
            <a:spAutoFit/>
          </a:bodyPr>
          <a:lstStyle/>
          <a:p>
            <a:pPr algn="ctr" defTabSz="914377"/>
            <a:r>
              <a:rPr lang="en-IN" altLang="en-US" sz="2000" b="1" dirty="0">
                <a:solidFill>
                  <a:schemeClr val="tx2"/>
                </a:solidFill>
                <a:latin typeface="Arial" panose="020B0604020202020204" pitchFamily="34" charset="0"/>
                <a:ea typeface="Arial" panose="020B0604020202020204" pitchFamily="34" charset="0"/>
                <a:cs typeface="Arial" panose="020B0604020202020204" pitchFamily="34" charset="0"/>
              </a:rPr>
              <a:t>Training Models</a:t>
            </a:r>
          </a:p>
        </p:txBody>
      </p:sp>
      <p:sp>
        <p:nvSpPr>
          <p:cNvPr id="41" name="Shape 2645"/>
          <p:cNvSpPr/>
          <p:nvPr/>
        </p:nvSpPr>
        <p:spPr>
          <a:xfrm>
            <a:off x="4226803" y="4025185"/>
            <a:ext cx="491212" cy="357247"/>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accent2"/>
          </a:solidFill>
          <a:ln w="12700">
            <a:miter lim="400000"/>
          </a:ln>
        </p:spPr>
        <p:txBody>
          <a:bodyPr lIns="19045" tIns="19045" rIns="19045" bIns="19045" anchor="ctr"/>
          <a:lstStyle/>
          <a:p>
            <a:pPr defTabSz="228594">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rgbClr val="FFFFFF"/>
              </a:solidFill>
              <a:effectLst>
                <a:outerShdw blurRad="38100" dist="12700" dir="5400000" rotWithShape="0">
                  <a:srgbClr val="000000">
                    <a:alpha val="50000"/>
                  </a:srgbClr>
                </a:outerShdw>
              </a:effectLst>
              <a:latin typeface="Arial" panose="020B0604020202020204" pitchFamily="34" charset="0"/>
              <a:ea typeface="Arial" panose="020B0604020202020204" pitchFamily="34" charset="0"/>
              <a:cs typeface="Arial" panose="020B0604020202020204" pitchFamily="34" charset="0"/>
              <a:sym typeface="Gill Sans"/>
            </a:endParaRPr>
          </a:p>
        </p:txBody>
      </p:sp>
      <p:sp>
        <p:nvSpPr>
          <p:cNvPr id="44" name="Shape 2547"/>
          <p:cNvSpPr/>
          <p:nvPr/>
        </p:nvSpPr>
        <p:spPr>
          <a:xfrm>
            <a:off x="7271783" y="4114396"/>
            <a:ext cx="491213" cy="491213"/>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accent4"/>
          </a:solidFill>
          <a:ln w="12700">
            <a:miter lim="400000"/>
          </a:ln>
        </p:spPr>
        <p:txBody>
          <a:bodyPr lIns="19045" tIns="19045" rIns="19045" bIns="19045" anchor="ctr"/>
          <a:lstStyle/>
          <a:p>
            <a:pPr defTabSz="228594">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rgbClr val="FFFFFF"/>
              </a:solidFill>
              <a:effectLst>
                <a:outerShdw blurRad="38100" dist="12700" dir="5400000" rotWithShape="0">
                  <a:srgbClr val="000000">
                    <a:alpha val="50000"/>
                  </a:srgbClr>
                </a:outerShdw>
              </a:effectLst>
              <a:latin typeface="Arial" panose="020B0604020202020204" pitchFamily="34" charset="0"/>
              <a:ea typeface="Arial" panose="020B0604020202020204" pitchFamily="34" charset="0"/>
              <a:cs typeface="Arial" panose="020B0604020202020204" pitchFamily="34" charset="0"/>
              <a:sym typeface="Gill Sans"/>
            </a:endParaRPr>
          </a:p>
        </p:txBody>
      </p:sp>
      <p:sp>
        <p:nvSpPr>
          <p:cNvPr id="46" name="Shape 2687"/>
          <p:cNvSpPr/>
          <p:nvPr/>
        </p:nvSpPr>
        <p:spPr>
          <a:xfrm>
            <a:off x="10448324" y="2830360"/>
            <a:ext cx="491213" cy="491213"/>
          </a:xfrm>
          <a:prstGeom prst="verticalScroll">
            <a:avLst/>
          </a:prstGeom>
          <a:solidFill>
            <a:schemeClr val="accent4">
              <a:lumMod val="20000"/>
              <a:lumOff val="80000"/>
            </a:schemeClr>
          </a:solidFill>
          <a:ln w="12700">
            <a:solidFill>
              <a:schemeClr val="accent3">
                <a:lumMod val="75000"/>
              </a:schemeClr>
            </a:solidFill>
            <a:miter lim="400000"/>
          </a:ln>
        </p:spPr>
        <p:txBody>
          <a:bodyPr lIns="19045" tIns="19045" rIns="19045" bIns="19045" anchor="ctr"/>
          <a:lstStyle/>
          <a:p>
            <a:pPr defTabSz="228594">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rgbClr val="FFFFFF"/>
              </a:solidFill>
              <a:effectLst>
                <a:outerShdw blurRad="38100" dist="12700" dir="5400000" rotWithShape="0">
                  <a:srgbClr val="000000">
                    <a:alpha val="50000"/>
                  </a:srgbClr>
                </a:outerShdw>
              </a:effectLst>
              <a:latin typeface="Arial" panose="020B0604020202020204" pitchFamily="34" charset="0"/>
              <a:ea typeface="Arial" panose="020B0604020202020204" pitchFamily="34" charset="0"/>
              <a:cs typeface="Arial" panose="020B0604020202020204" pitchFamily="34" charset="0"/>
              <a:sym typeface="Gill Sans"/>
            </a:endParaRPr>
          </a:p>
        </p:txBody>
      </p:sp>
      <p:sp>
        <p:nvSpPr>
          <p:cNvPr id="48" name="TextBox 47"/>
          <p:cNvSpPr txBox="1"/>
          <p:nvPr/>
        </p:nvSpPr>
        <p:spPr>
          <a:xfrm>
            <a:off x="3412617" y="2979119"/>
            <a:ext cx="2664512" cy="400110"/>
          </a:xfrm>
          <a:prstGeom prst="rect">
            <a:avLst/>
          </a:prstGeom>
          <a:noFill/>
        </p:spPr>
        <p:txBody>
          <a:bodyPr wrap="none" rtlCol="0" anchor="ctr" anchorCtr="0">
            <a:spAutoFit/>
          </a:bodyPr>
          <a:lstStyle/>
          <a:p>
            <a:pPr algn="ctr" defTabSz="914377"/>
            <a:r>
              <a:rPr lang="en-IN" altLang="en-US" sz="2000" b="1" dirty="0">
                <a:solidFill>
                  <a:schemeClr val="tx2"/>
                </a:solidFill>
                <a:latin typeface="Arial" panose="020B0604020202020204" pitchFamily="34" charset="0"/>
                <a:ea typeface="Arial" panose="020B0604020202020204" pitchFamily="34" charset="0"/>
                <a:cs typeface="Arial" panose="020B0604020202020204" pitchFamily="34" charset="0"/>
              </a:rPr>
              <a:t>Feature Engineering</a:t>
            </a:r>
          </a:p>
        </p:txBody>
      </p:sp>
      <p:sp>
        <p:nvSpPr>
          <p:cNvPr id="50" name="TextBox 49"/>
          <p:cNvSpPr txBox="1"/>
          <p:nvPr/>
        </p:nvSpPr>
        <p:spPr>
          <a:xfrm>
            <a:off x="9651755" y="4133945"/>
            <a:ext cx="2084353" cy="400110"/>
          </a:xfrm>
          <a:prstGeom prst="rect">
            <a:avLst/>
          </a:prstGeom>
          <a:noFill/>
        </p:spPr>
        <p:txBody>
          <a:bodyPr wrap="none" rtlCol="0" anchor="ctr" anchorCtr="0">
            <a:spAutoFit/>
          </a:bodyPr>
          <a:lstStyle/>
          <a:p>
            <a:pPr algn="ctr" defTabSz="914377"/>
            <a:r>
              <a:rPr lang="en-IN" altLang="en-US" sz="2000" b="1" dirty="0">
                <a:solidFill>
                  <a:schemeClr val="tx2"/>
                </a:solidFill>
                <a:latin typeface="Arial" panose="020B0604020202020204" pitchFamily="34" charset="0"/>
                <a:ea typeface="Arial" panose="020B0604020202020204" pitchFamily="34" charset="0"/>
                <a:cs typeface="Arial" panose="020B0604020202020204" pitchFamily="34" charset="0"/>
              </a:rPr>
              <a:t>Result Analysis</a:t>
            </a:r>
          </a:p>
        </p:txBody>
      </p:sp>
      <p:sp>
        <p:nvSpPr>
          <p:cNvPr id="51" name="TextBox 50"/>
          <p:cNvSpPr txBox="1"/>
          <p:nvPr/>
        </p:nvSpPr>
        <p:spPr>
          <a:xfrm>
            <a:off x="632969" y="4041069"/>
            <a:ext cx="2268638" cy="707886"/>
          </a:xfrm>
          <a:prstGeom prst="rect">
            <a:avLst/>
          </a:prstGeom>
          <a:noFill/>
        </p:spPr>
        <p:txBody>
          <a:bodyPr wrap="square" rtlCol="0" anchor="ctr" anchorCtr="0">
            <a:spAutoFit/>
          </a:bodyPr>
          <a:lstStyle/>
          <a:p>
            <a:pPr algn="ctr" defTabSz="914377"/>
            <a:r>
              <a:rPr lang="en-IN" altLang="en-US" sz="2000" b="1" dirty="0">
                <a:solidFill>
                  <a:schemeClr val="tx2"/>
                </a:solidFill>
                <a:latin typeface="Arial" panose="020B0604020202020204" pitchFamily="34" charset="0"/>
                <a:ea typeface="Arial" panose="020B0604020202020204" pitchFamily="34" charset="0"/>
                <a:cs typeface="Arial" panose="020B0604020202020204" pitchFamily="34" charset="0"/>
              </a:rPr>
              <a:t> Data Preprocessing</a:t>
            </a:r>
          </a:p>
        </p:txBody>
      </p:sp>
      <p:sp>
        <p:nvSpPr>
          <p:cNvPr id="24" name="TextBox 12"/>
          <p:cNvSpPr txBox="1"/>
          <p:nvPr/>
        </p:nvSpPr>
        <p:spPr>
          <a:xfrm>
            <a:off x="3039943" y="542505"/>
            <a:ext cx="6112122" cy="647550"/>
          </a:xfrm>
          <a:prstGeom prst="rect">
            <a:avLst/>
          </a:prstGeom>
          <a:noFill/>
        </p:spPr>
        <p:txBody>
          <a:bodyPr wrap="none" rtlCol="0">
            <a:spAutoFit/>
          </a:bodyPr>
          <a:lstStyle/>
          <a:p>
            <a:pPr algn="ctr" defTabSz="914377">
              <a:lnSpc>
                <a:spcPct val="80000"/>
              </a:lnSpc>
              <a:defRPr/>
            </a:pPr>
            <a:r>
              <a:rPr lang="en-IN" altLang="en-US" sz="4400" b="1" spc="600" dirty="0">
                <a:solidFill>
                  <a:schemeClr val="tx2"/>
                </a:solidFill>
                <a:latin typeface="+mj-lt"/>
                <a:ea typeface="Arial" panose="020B0604020202020204" pitchFamily="34" charset="0"/>
                <a:cs typeface="Arial" panose="020B0604020202020204" pitchFamily="34" charset="0"/>
              </a:rPr>
              <a:t>Modeling Approach</a:t>
            </a:r>
          </a:p>
        </p:txBody>
      </p:sp>
      <p:sp>
        <p:nvSpPr>
          <p:cNvPr id="25" name="TextBox 14"/>
          <p:cNvSpPr txBox="1"/>
          <p:nvPr/>
        </p:nvSpPr>
        <p:spPr>
          <a:xfrm>
            <a:off x="3649486" y="1246232"/>
            <a:ext cx="4482269" cy="461665"/>
          </a:xfrm>
          <a:prstGeom prst="rect">
            <a:avLst/>
          </a:prstGeom>
          <a:noFill/>
        </p:spPr>
        <p:txBody>
          <a:bodyPr wrap="square" rtlCol="0">
            <a:spAutoFit/>
          </a:bodyPr>
          <a:lstStyle/>
          <a:p>
            <a:pPr algn="ctr" defTabSz="914377">
              <a:lnSpc>
                <a:spcPct val="80000"/>
              </a:lnSpc>
              <a:defRPr/>
            </a:pPr>
            <a:r>
              <a:rPr lang="en-IN" altLang="en-US" sz="3000" dirty="0">
                <a:solidFill>
                  <a:srgbClr val="999999"/>
                </a:solidFill>
                <a:latin typeface="Arial" panose="020B0604020202020204" pitchFamily="34" charset="0"/>
                <a:ea typeface="Arial" panose="020B0604020202020204" pitchFamily="34" charset="0"/>
                <a:cs typeface="Arial" panose="020B0604020202020204" pitchFamily="34" charset="0"/>
              </a:rPr>
              <a:t>Project  work flow </a:t>
            </a:r>
          </a:p>
        </p:txBody>
      </p:sp>
      <p:sp>
        <p:nvSpPr>
          <p:cNvPr id="54" name="Shape 2621"/>
          <p:cNvSpPr/>
          <p:nvPr/>
        </p:nvSpPr>
        <p:spPr>
          <a:xfrm>
            <a:off x="1390078" y="3043229"/>
            <a:ext cx="576000" cy="336000"/>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5"/>
                  <a:pt x="982" y="10800"/>
                </a:cubicBezTo>
                <a:cubicBezTo>
                  <a:pt x="982" y="8155"/>
                  <a:pt x="5378" y="1543"/>
                  <a:pt x="10800" y="1543"/>
                </a:cubicBezTo>
                <a:cubicBezTo>
                  <a:pt x="16223" y="1543"/>
                  <a:pt x="20618" y="8155"/>
                  <a:pt x="20618" y="10800"/>
                </a:cubicBezTo>
                <a:cubicBezTo>
                  <a:pt x="20618" y="13445"/>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09"/>
                  <a:pt x="6873" y="10800"/>
                </a:cubicBezTo>
                <a:cubicBezTo>
                  <a:pt x="6873" y="7392"/>
                  <a:pt x="8631" y="4629"/>
                  <a:pt x="10800" y="4629"/>
                </a:cubicBezTo>
                <a:cubicBezTo>
                  <a:pt x="12969" y="4629"/>
                  <a:pt x="14727" y="7392"/>
                  <a:pt x="14727" y="10800"/>
                </a:cubicBezTo>
                <a:cubicBezTo>
                  <a:pt x="14727" y="14209"/>
                  <a:pt x="12969" y="16971"/>
                  <a:pt x="10800" y="16971"/>
                </a:cubicBezTo>
                <a:moveTo>
                  <a:pt x="10800" y="3087"/>
                </a:moveTo>
                <a:cubicBezTo>
                  <a:pt x="8088" y="3087"/>
                  <a:pt x="5891" y="6540"/>
                  <a:pt x="5891" y="10800"/>
                </a:cubicBezTo>
                <a:cubicBezTo>
                  <a:pt x="5891" y="15061"/>
                  <a:pt x="8088" y="18514"/>
                  <a:pt x="10800" y="18514"/>
                </a:cubicBezTo>
                <a:cubicBezTo>
                  <a:pt x="13512" y="18514"/>
                  <a:pt x="15709" y="15061"/>
                  <a:pt x="15709" y="10800"/>
                </a:cubicBezTo>
                <a:cubicBezTo>
                  <a:pt x="15709" y="6540"/>
                  <a:pt x="13512" y="3087"/>
                  <a:pt x="10800" y="3087"/>
                </a:cubicBezTo>
                <a:moveTo>
                  <a:pt x="10800" y="8486"/>
                </a:moveTo>
                <a:cubicBezTo>
                  <a:pt x="9987" y="8486"/>
                  <a:pt x="9327" y="9523"/>
                  <a:pt x="9327" y="10800"/>
                </a:cubicBezTo>
                <a:cubicBezTo>
                  <a:pt x="9327" y="12078"/>
                  <a:pt x="9987" y="13114"/>
                  <a:pt x="10800" y="13114"/>
                </a:cubicBezTo>
                <a:cubicBezTo>
                  <a:pt x="11613" y="13114"/>
                  <a:pt x="12273" y="12078"/>
                  <a:pt x="12273" y="10800"/>
                </a:cubicBezTo>
                <a:cubicBezTo>
                  <a:pt x="12273" y="9523"/>
                  <a:pt x="11613" y="8486"/>
                  <a:pt x="10800" y="8486"/>
                </a:cubicBezTo>
              </a:path>
            </a:pathLst>
          </a:custGeom>
          <a:solidFill>
            <a:schemeClr val="accent1">
              <a:lumMod val="75000"/>
            </a:schemeClr>
          </a:solidFill>
          <a:ln w="12700">
            <a:solidFill>
              <a:schemeClr val="accent1">
                <a:lumMod val="75000"/>
              </a:schemeClr>
            </a:solidFill>
            <a:miter lim="400000"/>
          </a:ln>
        </p:spPr>
        <p:txBody>
          <a:bodyPr lIns="19045" tIns="19045" rIns="19045" bIns="19045" anchor="ctr"/>
          <a:lstStyle/>
          <a:p>
            <a:pPr defTabSz="228594">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rgbClr val="FFFFFF"/>
              </a:solidFill>
              <a:effectLst>
                <a:outerShdw blurRad="38100" dist="12700" dir="5400000" rotWithShape="0">
                  <a:srgbClr val="000000">
                    <a:alpha val="50000"/>
                  </a:srgbClr>
                </a:outerShdw>
              </a:effectLst>
              <a:latin typeface="Arial" panose="020B0604020202020204" pitchFamily="34" charset="0"/>
              <a:ea typeface="Arial" panose="020B0604020202020204" pitchFamily="34" charset="0"/>
              <a:cs typeface="Arial" panose="020B0604020202020204" pitchFamily="34" charset="0"/>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9EA8469-4AF4-5B87-A12B-5360F9625A16}"/>
              </a:ext>
            </a:extLst>
          </p:cNvPr>
          <p:cNvSpPr>
            <a:spLocks noGrp="1"/>
          </p:cNvSpPr>
          <p:nvPr>
            <p:ph type="sldNum" sz="quarter" idx="53"/>
          </p:nvPr>
        </p:nvSpPr>
        <p:spPr/>
        <p:txBody>
          <a:bodyPr/>
          <a:lstStyle/>
          <a:p>
            <a:fld id="{47FEACEE-25B4-4A2D-B147-27296E36371D}" type="slidenum">
              <a:rPr lang="en-US" altLang="zh-CN" smtClean="0"/>
              <a:pPr/>
              <a:t>13</a:t>
            </a:fld>
            <a:endParaRPr lang="en-US" altLang="zh-CN" dirty="0"/>
          </a:p>
        </p:txBody>
      </p:sp>
      <p:sp>
        <p:nvSpPr>
          <p:cNvPr id="8" name="TextBox 7">
            <a:extLst>
              <a:ext uri="{FF2B5EF4-FFF2-40B4-BE49-F238E27FC236}">
                <a16:creationId xmlns:a16="http://schemas.microsoft.com/office/drawing/2014/main" id="{D9272471-B212-553C-6B44-9346FBF833A1}"/>
              </a:ext>
            </a:extLst>
          </p:cNvPr>
          <p:cNvSpPr txBox="1"/>
          <p:nvPr/>
        </p:nvSpPr>
        <p:spPr>
          <a:xfrm>
            <a:off x="1796969" y="409353"/>
            <a:ext cx="8828589" cy="1189236"/>
          </a:xfrm>
          <a:prstGeom prst="rect">
            <a:avLst/>
          </a:prstGeom>
          <a:noFill/>
        </p:spPr>
        <p:txBody>
          <a:bodyPr wrap="square">
            <a:spAutoFit/>
          </a:bodyPr>
          <a:lstStyle/>
          <a:p>
            <a:pPr algn="ctr" defTabSz="685800">
              <a:lnSpc>
                <a:spcPct val="80000"/>
              </a:lnSpc>
              <a:defRPr/>
            </a:pPr>
            <a:r>
              <a:rPr lang="en-IN" altLang="en-US" sz="4400" b="1" spc="450" dirty="0">
                <a:solidFill>
                  <a:schemeClr val="tx2"/>
                </a:solidFill>
                <a:latin typeface="+mj-lt"/>
                <a:ea typeface="Arial" panose="020B0604020202020204" pitchFamily="34" charset="0"/>
                <a:cs typeface="Arial" panose="020B0604020202020204" pitchFamily="34" charset="0"/>
              </a:rPr>
              <a:t>Models Build and Hyperparameter Tuning</a:t>
            </a:r>
          </a:p>
        </p:txBody>
      </p:sp>
      <p:sp>
        <p:nvSpPr>
          <p:cNvPr id="10" name="TextBox 9">
            <a:extLst>
              <a:ext uri="{FF2B5EF4-FFF2-40B4-BE49-F238E27FC236}">
                <a16:creationId xmlns:a16="http://schemas.microsoft.com/office/drawing/2014/main" id="{D6A74F58-73E6-2ECC-B006-8BD5CF000694}"/>
              </a:ext>
            </a:extLst>
          </p:cNvPr>
          <p:cNvSpPr txBox="1"/>
          <p:nvPr/>
        </p:nvSpPr>
        <p:spPr>
          <a:xfrm>
            <a:off x="884016" y="5144193"/>
            <a:ext cx="6094070" cy="461665"/>
          </a:xfrm>
          <a:prstGeom prst="rect">
            <a:avLst/>
          </a:prstGeom>
          <a:noFill/>
        </p:spPr>
        <p:txBody>
          <a:bodyPr wrap="square">
            <a:spAutoFit/>
          </a:bodyPr>
          <a:lstStyle/>
          <a:p>
            <a:r>
              <a:rPr lang="en-IN" sz="2400" b="1" dirty="0"/>
              <a:t>Logistic Regression</a:t>
            </a:r>
          </a:p>
        </p:txBody>
      </p:sp>
      <p:sp>
        <p:nvSpPr>
          <p:cNvPr id="12" name="TextBox 11">
            <a:extLst>
              <a:ext uri="{FF2B5EF4-FFF2-40B4-BE49-F238E27FC236}">
                <a16:creationId xmlns:a16="http://schemas.microsoft.com/office/drawing/2014/main" id="{00C34C1A-1EDD-2345-BAF5-AF4913F0B478}"/>
              </a:ext>
            </a:extLst>
          </p:cNvPr>
          <p:cNvSpPr txBox="1"/>
          <p:nvPr/>
        </p:nvSpPr>
        <p:spPr>
          <a:xfrm>
            <a:off x="4146631" y="5144194"/>
            <a:ext cx="3481085" cy="830997"/>
          </a:xfrm>
          <a:prstGeom prst="rect">
            <a:avLst/>
          </a:prstGeom>
          <a:noFill/>
        </p:spPr>
        <p:txBody>
          <a:bodyPr wrap="square">
            <a:spAutoFit/>
          </a:bodyPr>
          <a:lstStyle/>
          <a:p>
            <a:r>
              <a:rPr lang="en-IN" sz="2400" b="1" dirty="0"/>
              <a:t>LSTM (Long Short-Term                  Memory)</a:t>
            </a:r>
            <a:endParaRPr lang="en-IN" sz="2400" dirty="0"/>
          </a:p>
        </p:txBody>
      </p:sp>
      <p:sp>
        <p:nvSpPr>
          <p:cNvPr id="14" name="TextBox 13">
            <a:extLst>
              <a:ext uri="{FF2B5EF4-FFF2-40B4-BE49-F238E27FC236}">
                <a16:creationId xmlns:a16="http://schemas.microsoft.com/office/drawing/2014/main" id="{281DA338-AB2E-0206-ECF7-67B539E9890F}"/>
              </a:ext>
            </a:extLst>
          </p:cNvPr>
          <p:cNvSpPr txBox="1"/>
          <p:nvPr/>
        </p:nvSpPr>
        <p:spPr>
          <a:xfrm>
            <a:off x="8058876" y="5144193"/>
            <a:ext cx="2890776" cy="830997"/>
          </a:xfrm>
          <a:prstGeom prst="rect">
            <a:avLst/>
          </a:prstGeom>
          <a:noFill/>
        </p:spPr>
        <p:txBody>
          <a:bodyPr wrap="square">
            <a:spAutoFit/>
          </a:bodyPr>
          <a:lstStyle/>
          <a:p>
            <a:r>
              <a:rPr lang="en-IN" sz="2400" b="1" dirty="0"/>
              <a:t>CNN (Convolutional Neural Network)</a:t>
            </a:r>
            <a:endParaRPr lang="en-IN" sz="2400" dirty="0"/>
          </a:p>
        </p:txBody>
      </p:sp>
      <p:pic>
        <p:nvPicPr>
          <p:cNvPr id="16" name="Picture 15">
            <a:extLst>
              <a:ext uri="{FF2B5EF4-FFF2-40B4-BE49-F238E27FC236}">
                <a16:creationId xmlns:a16="http://schemas.microsoft.com/office/drawing/2014/main" id="{39AD182E-30EB-EC4B-DD4A-7896773E0C44}"/>
              </a:ext>
            </a:extLst>
          </p:cNvPr>
          <p:cNvPicPr>
            <a:picLocks noChangeAspect="1"/>
          </p:cNvPicPr>
          <p:nvPr/>
        </p:nvPicPr>
        <p:blipFill>
          <a:blip r:embed="rId2"/>
          <a:stretch>
            <a:fillRect/>
          </a:stretch>
        </p:blipFill>
        <p:spPr>
          <a:xfrm>
            <a:off x="884016" y="2492018"/>
            <a:ext cx="2673030" cy="2330450"/>
          </a:xfrm>
          <a:prstGeom prst="rect">
            <a:avLst/>
          </a:prstGeom>
        </p:spPr>
      </p:pic>
      <p:pic>
        <p:nvPicPr>
          <p:cNvPr id="18" name="Picture 17">
            <a:extLst>
              <a:ext uri="{FF2B5EF4-FFF2-40B4-BE49-F238E27FC236}">
                <a16:creationId xmlns:a16="http://schemas.microsoft.com/office/drawing/2014/main" id="{9D14A217-545A-FCB4-FA4A-D4AC0B517110}"/>
              </a:ext>
            </a:extLst>
          </p:cNvPr>
          <p:cNvPicPr>
            <a:picLocks noChangeAspect="1"/>
          </p:cNvPicPr>
          <p:nvPr/>
        </p:nvPicPr>
        <p:blipFill>
          <a:blip r:embed="rId3"/>
          <a:stretch>
            <a:fillRect/>
          </a:stretch>
        </p:blipFill>
        <p:spPr>
          <a:xfrm>
            <a:off x="4152694" y="2492018"/>
            <a:ext cx="3012036" cy="2398202"/>
          </a:xfrm>
          <a:prstGeom prst="rect">
            <a:avLst/>
          </a:prstGeom>
        </p:spPr>
      </p:pic>
      <p:pic>
        <p:nvPicPr>
          <p:cNvPr id="20" name="Picture 19">
            <a:extLst>
              <a:ext uri="{FF2B5EF4-FFF2-40B4-BE49-F238E27FC236}">
                <a16:creationId xmlns:a16="http://schemas.microsoft.com/office/drawing/2014/main" id="{D2DC80A6-4AFB-4875-F541-F87360D86789}"/>
              </a:ext>
            </a:extLst>
          </p:cNvPr>
          <p:cNvPicPr>
            <a:picLocks noChangeAspect="1"/>
          </p:cNvPicPr>
          <p:nvPr/>
        </p:nvPicPr>
        <p:blipFill>
          <a:blip r:embed="rId4"/>
          <a:stretch>
            <a:fillRect/>
          </a:stretch>
        </p:blipFill>
        <p:spPr>
          <a:xfrm>
            <a:off x="8065593" y="2492018"/>
            <a:ext cx="3026811" cy="2398202"/>
          </a:xfrm>
          <a:prstGeom prst="rect">
            <a:avLst/>
          </a:prstGeom>
        </p:spPr>
      </p:pic>
      <p:sp>
        <p:nvSpPr>
          <p:cNvPr id="22" name="TextBox 21">
            <a:extLst>
              <a:ext uri="{FF2B5EF4-FFF2-40B4-BE49-F238E27FC236}">
                <a16:creationId xmlns:a16="http://schemas.microsoft.com/office/drawing/2014/main" id="{3D36DCAF-C6FA-FBF8-5BBC-96D81162C065}"/>
              </a:ext>
            </a:extLst>
          </p:cNvPr>
          <p:cNvSpPr txBox="1"/>
          <p:nvPr/>
        </p:nvSpPr>
        <p:spPr>
          <a:xfrm>
            <a:off x="1632029" y="1688721"/>
            <a:ext cx="9757459" cy="535531"/>
          </a:xfrm>
          <a:prstGeom prst="rect">
            <a:avLst/>
          </a:prstGeom>
          <a:noFill/>
        </p:spPr>
        <p:txBody>
          <a:bodyPr wrap="square">
            <a:spAutoFit/>
          </a:bodyPr>
          <a:lstStyle/>
          <a:p>
            <a:pPr algn="ctr" defTabSz="685800">
              <a:lnSpc>
                <a:spcPct val="80000"/>
              </a:lnSpc>
              <a:defRPr/>
            </a:pPr>
            <a:r>
              <a:rPr lang="en-IN" altLang="en-US" sz="1800" dirty="0">
                <a:latin typeface="Arial" panose="020B0604020202020204" pitchFamily="34" charset="0"/>
                <a:ea typeface="Arial" panose="020B0604020202020204" pitchFamily="34" charset="0"/>
                <a:cs typeface="Arial" panose="020B0604020202020204" pitchFamily="34" charset="0"/>
              </a:rPr>
              <a:t>Hyperparameter tuning helps us to find the best scoring model with suitable parameters.</a:t>
            </a:r>
          </a:p>
          <a:p>
            <a:pPr algn="ctr" defTabSz="685800">
              <a:lnSpc>
                <a:spcPct val="80000"/>
              </a:lnSpc>
              <a:defRPr/>
            </a:pPr>
            <a:r>
              <a:rPr lang="en-IN" altLang="en-US" sz="1800" dirty="0">
                <a:latin typeface="Arial" panose="020B0604020202020204" pitchFamily="34" charset="0"/>
                <a:ea typeface="Arial" panose="020B0604020202020204" pitchFamily="34" charset="0"/>
                <a:cs typeface="Arial" panose="020B0604020202020204" pitchFamily="34" charset="0"/>
              </a:rPr>
              <a:t> Used GridSearchCV for the tuning.</a:t>
            </a:r>
          </a:p>
        </p:txBody>
      </p:sp>
    </p:spTree>
    <p:extLst>
      <p:ext uri="{BB962C8B-B14F-4D97-AF65-F5344CB8AC3E}">
        <p14:creationId xmlns:p14="http://schemas.microsoft.com/office/powerpoint/2010/main" val="3208847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3DB89B-4CB9-EEA8-F58D-26009CBC0F6B}"/>
              </a:ext>
            </a:extLst>
          </p:cNvPr>
          <p:cNvSpPr txBox="1"/>
          <p:nvPr/>
        </p:nvSpPr>
        <p:spPr>
          <a:xfrm>
            <a:off x="940060" y="230546"/>
            <a:ext cx="6097554" cy="461665"/>
          </a:xfrm>
          <a:prstGeom prst="rect">
            <a:avLst/>
          </a:prstGeom>
          <a:noFill/>
        </p:spPr>
        <p:txBody>
          <a:bodyPr wrap="square">
            <a:spAutoFit/>
          </a:bodyPr>
          <a:lstStyle/>
          <a:p>
            <a:r>
              <a:rPr lang="en-IN" sz="2400" b="1" dirty="0">
                <a:latin typeface="+mj-lt"/>
                <a:cs typeface="Arial" panose="020B0604020202020204" pitchFamily="34" charset="0"/>
                <a:sym typeface="+mn-lt"/>
              </a:rPr>
              <a:t>Model Results</a:t>
            </a:r>
            <a:endParaRPr lang="en-IN" sz="2400" dirty="0"/>
          </a:p>
        </p:txBody>
      </p:sp>
      <p:pic>
        <p:nvPicPr>
          <p:cNvPr id="5" name="Picture 4">
            <a:extLst>
              <a:ext uri="{FF2B5EF4-FFF2-40B4-BE49-F238E27FC236}">
                <a16:creationId xmlns:a16="http://schemas.microsoft.com/office/drawing/2014/main" id="{769DA9E7-C843-2B75-B0E1-5C48DF705545}"/>
              </a:ext>
            </a:extLst>
          </p:cNvPr>
          <p:cNvPicPr>
            <a:picLocks noChangeAspect="1"/>
          </p:cNvPicPr>
          <p:nvPr/>
        </p:nvPicPr>
        <p:blipFill>
          <a:blip r:embed="rId2"/>
          <a:stretch>
            <a:fillRect/>
          </a:stretch>
        </p:blipFill>
        <p:spPr>
          <a:xfrm>
            <a:off x="212197" y="916146"/>
            <a:ext cx="7494889" cy="5152294"/>
          </a:xfrm>
          <a:prstGeom prst="rect">
            <a:avLst/>
          </a:prstGeom>
        </p:spPr>
      </p:pic>
      <p:pic>
        <p:nvPicPr>
          <p:cNvPr id="7" name="Picture 6">
            <a:extLst>
              <a:ext uri="{FF2B5EF4-FFF2-40B4-BE49-F238E27FC236}">
                <a16:creationId xmlns:a16="http://schemas.microsoft.com/office/drawing/2014/main" id="{8FFEE8B7-D5BA-DA07-014F-0A871D4F9683}"/>
              </a:ext>
            </a:extLst>
          </p:cNvPr>
          <p:cNvPicPr>
            <a:picLocks noChangeAspect="1"/>
          </p:cNvPicPr>
          <p:nvPr/>
        </p:nvPicPr>
        <p:blipFill>
          <a:blip r:embed="rId3"/>
          <a:stretch>
            <a:fillRect/>
          </a:stretch>
        </p:blipFill>
        <p:spPr>
          <a:xfrm>
            <a:off x="7921690" y="1763486"/>
            <a:ext cx="3928188" cy="3662760"/>
          </a:xfrm>
          <a:prstGeom prst="rect">
            <a:avLst/>
          </a:prstGeom>
        </p:spPr>
      </p:pic>
    </p:spTree>
    <p:extLst>
      <p:ext uri="{BB962C8B-B14F-4D97-AF65-F5344CB8AC3E}">
        <p14:creationId xmlns:p14="http://schemas.microsoft.com/office/powerpoint/2010/main" val="115763802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8E3B8B-0744-B597-C2AF-855955317F64}"/>
              </a:ext>
            </a:extLst>
          </p:cNvPr>
          <p:cNvSpPr txBox="1"/>
          <p:nvPr/>
        </p:nvSpPr>
        <p:spPr>
          <a:xfrm>
            <a:off x="3729872" y="718913"/>
            <a:ext cx="6097554" cy="769441"/>
          </a:xfrm>
          <a:prstGeom prst="rect">
            <a:avLst/>
          </a:prstGeom>
          <a:noFill/>
        </p:spPr>
        <p:txBody>
          <a:bodyPr wrap="square">
            <a:spAutoFit/>
          </a:bodyPr>
          <a:lstStyle/>
          <a:p>
            <a:r>
              <a:rPr lang="en-US" sz="4400" b="1" dirty="0">
                <a:latin typeface="+mj-lt"/>
              </a:rPr>
              <a:t>Future Scope</a:t>
            </a:r>
            <a:endParaRPr lang="en-IN" sz="4400" b="1" dirty="0">
              <a:latin typeface="+mj-lt"/>
            </a:endParaRPr>
          </a:p>
        </p:txBody>
      </p:sp>
      <p:sp>
        <p:nvSpPr>
          <p:cNvPr id="9" name="TextBox 8">
            <a:extLst>
              <a:ext uri="{FF2B5EF4-FFF2-40B4-BE49-F238E27FC236}">
                <a16:creationId xmlns:a16="http://schemas.microsoft.com/office/drawing/2014/main" id="{70B83AF1-59D3-C8FF-3485-0959D7A38C59}"/>
              </a:ext>
            </a:extLst>
          </p:cNvPr>
          <p:cNvSpPr txBox="1"/>
          <p:nvPr/>
        </p:nvSpPr>
        <p:spPr>
          <a:xfrm>
            <a:off x="1363745" y="1820665"/>
            <a:ext cx="4732255" cy="3416320"/>
          </a:xfrm>
          <a:prstGeom prst="rect">
            <a:avLst/>
          </a:prstGeom>
          <a:noFill/>
        </p:spPr>
        <p:txBody>
          <a:bodyPr wrap="square">
            <a:spAutoFit/>
          </a:bodyPr>
          <a:lstStyle/>
          <a:p>
            <a:endParaRPr lang="en-IN" sz="2400" b="1" dirty="0"/>
          </a:p>
          <a:p>
            <a:r>
              <a:rPr lang="en-IN" sz="2400" b="1" dirty="0"/>
              <a:t>Model Enhancements</a:t>
            </a:r>
            <a:endParaRPr lang="en-IN" sz="2400" dirty="0"/>
          </a:p>
          <a:p>
            <a:pPr marL="742950" lvl="1" indent="-285750">
              <a:buFont typeface="Arial" panose="020B0604020202020204" pitchFamily="34" charset="0"/>
              <a:buChar char="•"/>
            </a:pPr>
            <a:r>
              <a:rPr lang="en-IN" sz="2400" dirty="0"/>
              <a:t>Ensemble methods</a:t>
            </a:r>
          </a:p>
          <a:p>
            <a:pPr marL="742950" lvl="1" indent="-285750">
              <a:buFont typeface="Arial" panose="020B0604020202020204" pitchFamily="34" charset="0"/>
              <a:buChar char="•"/>
            </a:pPr>
            <a:r>
              <a:rPr lang="en-IN" sz="2400" dirty="0"/>
              <a:t>Transfer learning</a:t>
            </a:r>
          </a:p>
          <a:p>
            <a:pPr lvl="1"/>
            <a:endParaRPr lang="en-IN" sz="2400" dirty="0"/>
          </a:p>
          <a:p>
            <a:r>
              <a:rPr lang="en-IN" sz="2400" b="1" dirty="0"/>
              <a:t>Ethical Considerations</a:t>
            </a:r>
            <a:endParaRPr lang="en-IN" sz="2400" dirty="0"/>
          </a:p>
          <a:p>
            <a:pPr marL="742950" lvl="1" indent="-285750">
              <a:buFont typeface="Arial" panose="020B0604020202020204" pitchFamily="34" charset="0"/>
              <a:buChar char="•"/>
            </a:pPr>
            <a:r>
              <a:rPr lang="en-IN" sz="2400" dirty="0"/>
              <a:t>Bias mitigation</a:t>
            </a:r>
          </a:p>
          <a:p>
            <a:pPr marL="742950" lvl="1" indent="-285750">
              <a:buFont typeface="Arial" panose="020B0604020202020204" pitchFamily="34" charset="0"/>
              <a:buChar char="•"/>
            </a:pPr>
            <a:r>
              <a:rPr lang="en-IN" sz="2400" dirty="0"/>
              <a:t>Privacy and security</a:t>
            </a:r>
          </a:p>
          <a:p>
            <a:pPr lvl="1"/>
            <a:endParaRPr lang="en-IN" sz="2400" dirty="0"/>
          </a:p>
        </p:txBody>
      </p:sp>
      <p:sp>
        <p:nvSpPr>
          <p:cNvPr id="2" name="TextBox 1">
            <a:extLst>
              <a:ext uri="{FF2B5EF4-FFF2-40B4-BE49-F238E27FC236}">
                <a16:creationId xmlns:a16="http://schemas.microsoft.com/office/drawing/2014/main" id="{2A8909DF-4020-F467-5528-ADF65C14DE0B}"/>
              </a:ext>
            </a:extLst>
          </p:cNvPr>
          <p:cNvSpPr txBox="1"/>
          <p:nvPr/>
        </p:nvSpPr>
        <p:spPr>
          <a:xfrm>
            <a:off x="6398466" y="1820665"/>
            <a:ext cx="4732255" cy="3416320"/>
          </a:xfrm>
          <a:prstGeom prst="rect">
            <a:avLst/>
          </a:prstGeom>
          <a:noFill/>
        </p:spPr>
        <p:txBody>
          <a:bodyPr wrap="square">
            <a:spAutoFit/>
          </a:bodyPr>
          <a:lstStyle/>
          <a:p>
            <a:endParaRPr lang="en-IN" sz="2400" b="1" dirty="0"/>
          </a:p>
          <a:p>
            <a:r>
              <a:rPr lang="en-IN" sz="2400" b="1" dirty="0"/>
              <a:t>Regular Updates and Maintenance</a:t>
            </a:r>
            <a:endParaRPr lang="en-IN" sz="2400" dirty="0"/>
          </a:p>
          <a:p>
            <a:pPr marL="742950" lvl="1" indent="-285750">
              <a:buFont typeface="Arial" panose="020B0604020202020204" pitchFamily="34" charset="0"/>
              <a:buChar char="•"/>
            </a:pPr>
            <a:r>
              <a:rPr lang="en-IN" sz="2400" dirty="0"/>
              <a:t>Model retraining</a:t>
            </a:r>
          </a:p>
          <a:p>
            <a:pPr marL="742950" lvl="1" indent="-285750">
              <a:buFont typeface="Arial" panose="020B0604020202020204" pitchFamily="34" charset="0"/>
              <a:buChar char="•"/>
            </a:pPr>
            <a:r>
              <a:rPr lang="en-IN" sz="2400" dirty="0"/>
              <a:t>Algorithm optimization</a:t>
            </a:r>
          </a:p>
          <a:p>
            <a:pPr lvl="1"/>
            <a:endParaRPr lang="en-IN" sz="2400" dirty="0"/>
          </a:p>
          <a:p>
            <a:r>
              <a:rPr lang="en-IN" sz="2400" b="1" dirty="0"/>
              <a:t>Scalability and Deployment</a:t>
            </a:r>
            <a:endParaRPr lang="en-IN" sz="2400" dirty="0"/>
          </a:p>
          <a:p>
            <a:pPr marL="742950" lvl="1" indent="-285750">
              <a:buFont typeface="Arial" panose="020B0604020202020204" pitchFamily="34" charset="0"/>
              <a:buChar char="•"/>
            </a:pPr>
            <a:r>
              <a:rPr lang="en-IN" sz="2400" dirty="0"/>
              <a:t>Scalable solutions</a:t>
            </a:r>
          </a:p>
          <a:p>
            <a:pPr marL="742950" lvl="1" indent="-285750">
              <a:buFont typeface="Arial" panose="020B0604020202020204" pitchFamily="34" charset="0"/>
              <a:buChar char="•"/>
            </a:pPr>
            <a:r>
              <a:rPr lang="en-IN" sz="2400" dirty="0"/>
              <a:t>Cloud integration</a:t>
            </a:r>
          </a:p>
          <a:p>
            <a:pPr marL="742950" lvl="1" indent="-285750">
              <a:buFont typeface="Arial" panose="020B0604020202020204" pitchFamily="34" charset="0"/>
              <a:buChar char="•"/>
            </a:pPr>
            <a:endParaRPr lang="en-IN" sz="2400" dirty="0"/>
          </a:p>
        </p:txBody>
      </p:sp>
    </p:spTree>
    <p:extLst>
      <p:ext uri="{BB962C8B-B14F-4D97-AF65-F5344CB8AC3E}">
        <p14:creationId xmlns:p14="http://schemas.microsoft.com/office/powerpoint/2010/main" val="256150783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sz="5000" dirty="0"/>
              <a:t>Thank you</a:t>
            </a:r>
          </a:p>
        </p:txBody>
      </p:sp>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096000" y="3093990"/>
            <a:ext cx="5343331" cy="1879791"/>
          </a:xfrm>
        </p:spPr>
        <p:txBody>
          <a:bodyPr/>
          <a:lstStyle/>
          <a:p>
            <a:r>
              <a:rPr lang="en-IN" altLang="en-US" sz="2400" dirty="0">
                <a:solidFill>
                  <a:schemeClr val="tx1"/>
                </a:solidFill>
                <a:latin typeface="Arial" panose="020B0604020202020204" pitchFamily="34" charset="0"/>
                <a:ea typeface="Arial" panose="020B0604020202020204" pitchFamily="34" charset="0"/>
                <a:cs typeface="Arial" panose="020B0604020202020204" pitchFamily="34" charset="0"/>
                <a:sym typeface="+mn-lt"/>
              </a:rPr>
              <a:t>Thank you Infosys Springboard for the wonderful opportunity to show case our work!</a:t>
            </a:r>
          </a:p>
          <a:p>
            <a:endParaRPr lang="en-US" sz="2400" dirty="0">
              <a:solidFill>
                <a:schemeClr val="tx1"/>
              </a:solidFill>
            </a:endParaRPr>
          </a:p>
        </p:txBody>
      </p:sp>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a:xfrm>
            <a:off x="6292688" y="1244192"/>
            <a:ext cx="1913128" cy="1054727"/>
          </a:xfrm>
        </p:spPr>
        <p:txBody>
          <a:bodyPr/>
          <a:lstStyle/>
          <a:p>
            <a:r>
              <a:rPr lang="en-IN" altLang="zh-CN" sz="1800" dirty="0">
                <a:solidFill>
                  <a:schemeClr val="tx2"/>
                </a:solidFill>
                <a:latin typeface="Arial" panose="020B0604020202020204" pitchFamily="34" charset="0"/>
                <a:ea typeface="Arial" panose="020B0604020202020204" pitchFamily="34" charset="0"/>
                <a:cs typeface="Arial" panose="020B0604020202020204" pitchFamily="34" charset="0"/>
                <a:sym typeface="+mn-lt"/>
              </a:rPr>
              <a:t>Problem Statement</a:t>
            </a:r>
          </a:p>
          <a:p>
            <a:endParaRPr lang="en-US" dirty="0"/>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a:xfrm>
            <a:off x="8367234" y="1067153"/>
            <a:ext cx="2056152" cy="1054728"/>
          </a:xfrm>
        </p:spPr>
        <p:txBody>
          <a:bodyPr/>
          <a:lstStyle/>
          <a:p>
            <a:r>
              <a:rPr lang="en-IN" altLang="zh-CN" sz="1800" dirty="0">
                <a:solidFill>
                  <a:schemeClr val="tx2"/>
                </a:solidFill>
                <a:latin typeface="Arial" panose="020B0604020202020204" pitchFamily="34" charset="0"/>
                <a:ea typeface="Arial" panose="020B0604020202020204" pitchFamily="34" charset="0"/>
                <a:cs typeface="Arial" panose="020B0604020202020204" pitchFamily="34" charset="0"/>
                <a:sym typeface="+mn-lt"/>
              </a:rPr>
              <a:t>About Dataset </a:t>
            </a:r>
            <a:r>
              <a:rPr lang="en-US" altLang="zh-CN" sz="1800" dirty="0">
                <a:solidFill>
                  <a:schemeClr val="tx2"/>
                </a:solidFill>
                <a:latin typeface="Arial" panose="020B0604020202020204" pitchFamily="34" charset="0"/>
                <a:ea typeface="Arial" panose="020B0604020202020204" pitchFamily="34" charset="0"/>
                <a:cs typeface="Arial" panose="020B0604020202020204" pitchFamily="34" charset="0"/>
                <a:sym typeface="+mn-lt"/>
              </a:rPr>
              <a:t>and </a:t>
            </a:r>
            <a:r>
              <a:rPr lang="en-IN" altLang="zh-CN" sz="1800" dirty="0">
                <a:solidFill>
                  <a:schemeClr val="tx2"/>
                </a:solidFill>
                <a:latin typeface="Arial" panose="020B0604020202020204" pitchFamily="34" charset="0"/>
                <a:ea typeface="Arial" panose="020B0604020202020204" pitchFamily="34" charset="0"/>
                <a:cs typeface="Arial" panose="020B0604020202020204" pitchFamily="34" charset="0"/>
                <a:sym typeface="+mn-lt"/>
              </a:rPr>
              <a:t>Data Preprocessing</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IN" altLang="zh-CN" sz="1800" dirty="0">
                <a:solidFill>
                  <a:schemeClr val="tx2"/>
                </a:solidFill>
                <a:latin typeface="Arial" panose="020B0604020202020204" pitchFamily="34" charset="0"/>
                <a:ea typeface="Arial" panose="020B0604020202020204" pitchFamily="34" charset="0"/>
                <a:cs typeface="Arial" panose="020B0604020202020204" pitchFamily="34" charset="0"/>
                <a:sym typeface="+mn-lt"/>
              </a:rPr>
              <a:t>Modeling Approach</a:t>
            </a:r>
          </a:p>
          <a:p>
            <a:endParaRPr lang="en-US" dirty="0"/>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endParaRPr lang="en-IN" altLang="zh-CN" sz="1800" dirty="0">
              <a:solidFill>
                <a:schemeClr val="tx2"/>
              </a:solidFill>
              <a:latin typeface="Arial" panose="020B0604020202020204" pitchFamily="34" charset="0"/>
              <a:ea typeface="Arial" panose="020B0604020202020204" pitchFamily="34" charset="0"/>
              <a:cs typeface="Arial" panose="020B0604020202020204" pitchFamily="34" charset="0"/>
              <a:sym typeface="+mn-lt"/>
            </a:endParaRPr>
          </a:p>
          <a:p>
            <a:r>
              <a:rPr lang="en-IN" altLang="zh-CN" sz="1800" dirty="0">
                <a:solidFill>
                  <a:schemeClr val="tx2"/>
                </a:solidFill>
                <a:latin typeface="Arial" panose="020B0604020202020204" pitchFamily="34" charset="0"/>
                <a:ea typeface="Arial" panose="020B0604020202020204" pitchFamily="34" charset="0"/>
                <a:cs typeface="Arial" panose="020B0604020202020204" pitchFamily="34" charset="0"/>
                <a:sym typeface="+mn-lt"/>
              </a:rPr>
              <a:t>Models Used and Hyperparameter Tuning</a:t>
            </a:r>
          </a:p>
          <a:p>
            <a:endParaRPr lang="en-US" dirty="0"/>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8367234" y="4864536"/>
            <a:ext cx="1913128" cy="1075689"/>
          </a:xfrm>
        </p:spPr>
        <p:txBody>
          <a:bodyPr/>
          <a:lstStyle/>
          <a:p>
            <a:r>
              <a:rPr lang="en-IN" altLang="zh-CN" sz="1800" dirty="0">
                <a:solidFill>
                  <a:schemeClr val="tx2"/>
                </a:solidFill>
                <a:latin typeface="Arial" panose="020B0604020202020204" pitchFamily="34" charset="0"/>
                <a:ea typeface="Arial" panose="020B0604020202020204" pitchFamily="34" charset="0"/>
                <a:cs typeface="Arial" panose="020B0604020202020204" pitchFamily="34" charset="0"/>
                <a:sym typeface="+mn-lt"/>
              </a:rPr>
              <a:t>Modelling Results and Future Scope</a:t>
            </a:r>
          </a:p>
          <a:p>
            <a:endParaRPr lang="en-US" dirty="0"/>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3" name="TextBox 2">
            <a:extLst>
              <a:ext uri="{FF2B5EF4-FFF2-40B4-BE49-F238E27FC236}">
                <a16:creationId xmlns:a16="http://schemas.microsoft.com/office/drawing/2014/main" id="{ADBE7A0D-B7E8-DC7D-D752-59AA2AAA1A3E}"/>
              </a:ext>
            </a:extLst>
          </p:cNvPr>
          <p:cNvSpPr txBox="1"/>
          <p:nvPr/>
        </p:nvSpPr>
        <p:spPr>
          <a:xfrm>
            <a:off x="662472" y="1378052"/>
            <a:ext cx="6102220" cy="630942"/>
          </a:xfrm>
          <a:prstGeom prst="rect">
            <a:avLst/>
          </a:prstGeom>
          <a:noFill/>
        </p:spPr>
        <p:txBody>
          <a:bodyPr wrap="square">
            <a:spAutoFit/>
          </a:bodyPr>
          <a:lstStyle/>
          <a:p>
            <a:r>
              <a:rPr lang="en-US" sz="3500" b="1" dirty="0">
                <a:latin typeface="+mj-lt"/>
              </a:rPr>
              <a:t>Contents</a:t>
            </a:r>
            <a:endParaRPr lang="en-IN" sz="3500" b="1" dirty="0">
              <a:latin typeface="+mj-lt"/>
            </a:endParaRPr>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40D656F-61E6-FCB9-5E18-C1BB995F7035}"/>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
        <p:nvSpPr>
          <p:cNvPr id="8" name="TextBox 7">
            <a:extLst>
              <a:ext uri="{FF2B5EF4-FFF2-40B4-BE49-F238E27FC236}">
                <a16:creationId xmlns:a16="http://schemas.microsoft.com/office/drawing/2014/main" id="{ECAE5501-DCB3-8FD4-0613-F53B5E5B5868}"/>
              </a:ext>
            </a:extLst>
          </p:cNvPr>
          <p:cNvSpPr txBox="1"/>
          <p:nvPr/>
        </p:nvSpPr>
        <p:spPr>
          <a:xfrm>
            <a:off x="1406357" y="2764312"/>
            <a:ext cx="9787812" cy="3139321"/>
          </a:xfrm>
          <a:prstGeom prst="rect">
            <a:avLst/>
          </a:prstGeom>
          <a:noFill/>
        </p:spPr>
        <p:txBody>
          <a:bodyPr wrap="square">
            <a:spAutoFit/>
          </a:bodyPr>
          <a:lstStyle/>
          <a:p>
            <a:r>
              <a:rPr lang="en-US" sz="2200" b="0" i="0" dirty="0">
                <a:effectLst/>
                <a:latin typeface="Arial" panose="020B0604020202020204" pitchFamily="34" charset="0"/>
              </a:rPr>
              <a:t>The rapid spread of information through </a:t>
            </a:r>
            <a:r>
              <a:rPr lang="en-US" sz="2200" b="1" i="0" dirty="0">
                <a:effectLst/>
                <a:latin typeface="Arial" panose="020B0604020202020204" pitchFamily="34" charset="0"/>
              </a:rPr>
              <a:t>social media platforms </a:t>
            </a:r>
            <a:r>
              <a:rPr lang="en-US" sz="2200" b="0" i="0" dirty="0">
                <a:effectLst/>
                <a:latin typeface="Arial" panose="020B0604020202020204" pitchFamily="34" charset="0"/>
              </a:rPr>
              <a:t>has made it increasingly difficult to discern credible news from misinformation. The proliferation of fake news</a:t>
            </a:r>
            <a:r>
              <a:rPr lang="en-US" sz="2200" dirty="0">
                <a:latin typeface="Arial" panose="020B0604020202020204" pitchFamily="34" charset="0"/>
              </a:rPr>
              <a:t> </a:t>
            </a:r>
            <a:r>
              <a:rPr lang="en-US" sz="2200" b="0" i="0" dirty="0">
                <a:effectLst/>
                <a:latin typeface="Arial" panose="020B0604020202020204" pitchFamily="34" charset="0"/>
              </a:rPr>
              <a:t>has led to widespread public confusion, undermined trust in legitimate sources, and posed significant risks to public health and safety. To address this, artificial intelligence, particularly deep learning, offers a promising solution. Here we aim to develop a deep learning model to detect and filter out false information from digital platforms by analyzing textual content and this will help identify misleading information, and protect the public from the adverse effects of misinformation.</a:t>
            </a:r>
            <a:endParaRPr lang="en-IN" sz="2200" dirty="0"/>
          </a:p>
        </p:txBody>
      </p:sp>
      <p:sp>
        <p:nvSpPr>
          <p:cNvPr id="3" name="TextBox 2">
            <a:extLst>
              <a:ext uri="{FF2B5EF4-FFF2-40B4-BE49-F238E27FC236}">
                <a16:creationId xmlns:a16="http://schemas.microsoft.com/office/drawing/2014/main" id="{DC732955-ADF4-9CEF-08DD-B576769E4EC5}"/>
              </a:ext>
            </a:extLst>
          </p:cNvPr>
          <p:cNvSpPr txBox="1"/>
          <p:nvPr/>
        </p:nvSpPr>
        <p:spPr>
          <a:xfrm>
            <a:off x="525983" y="1194713"/>
            <a:ext cx="11126778" cy="1200329"/>
          </a:xfrm>
          <a:prstGeom prst="rect">
            <a:avLst/>
          </a:prstGeom>
          <a:noFill/>
        </p:spPr>
        <p:txBody>
          <a:bodyPr wrap="square">
            <a:spAutoFit/>
          </a:bodyPr>
          <a:lstStyle/>
          <a:p>
            <a:pPr algn="ctr"/>
            <a:r>
              <a:rPr lang="en-US" sz="3600" b="1" dirty="0">
                <a:latin typeface="+mj-lt"/>
              </a:rPr>
              <a:t>Fake News Detection on Social Media Content Using Deep Learning</a:t>
            </a:r>
            <a:endParaRPr lang="en-IN" sz="3600" b="1" dirty="0">
              <a:latin typeface="+mj-lt"/>
            </a:endParaRPr>
          </a:p>
        </p:txBody>
      </p:sp>
      <p:sp>
        <p:nvSpPr>
          <p:cNvPr id="9" name="TextBox 8">
            <a:extLst>
              <a:ext uri="{FF2B5EF4-FFF2-40B4-BE49-F238E27FC236}">
                <a16:creationId xmlns:a16="http://schemas.microsoft.com/office/drawing/2014/main" id="{71C9D12E-F06F-BF75-C01A-4238AF2E93EB}"/>
              </a:ext>
            </a:extLst>
          </p:cNvPr>
          <p:cNvSpPr txBox="1"/>
          <p:nvPr/>
        </p:nvSpPr>
        <p:spPr>
          <a:xfrm>
            <a:off x="395579" y="391238"/>
            <a:ext cx="11126778" cy="646331"/>
          </a:xfrm>
          <a:prstGeom prst="rect">
            <a:avLst/>
          </a:prstGeom>
          <a:noFill/>
        </p:spPr>
        <p:txBody>
          <a:bodyPr wrap="square">
            <a:spAutoFit/>
          </a:bodyPr>
          <a:lstStyle/>
          <a:p>
            <a:pPr algn="ctr"/>
            <a:r>
              <a:rPr lang="en-US" sz="3600" i="1" dirty="0">
                <a:latin typeface="+mj-lt"/>
              </a:rPr>
              <a:t>Use Case 1</a:t>
            </a:r>
            <a:endParaRPr lang="en-IN" sz="3600" i="1" dirty="0">
              <a:latin typeface="+mj-lt"/>
            </a:endParaRPr>
          </a:p>
        </p:txBody>
      </p:sp>
    </p:spTree>
    <p:extLst>
      <p:ext uri="{BB962C8B-B14F-4D97-AF65-F5344CB8AC3E}">
        <p14:creationId xmlns:p14="http://schemas.microsoft.com/office/powerpoint/2010/main" val="3317224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p:txBody>
          <a:bodyPr/>
          <a:lstStyle/>
          <a:p>
            <a:pPr algn="l"/>
            <a:r>
              <a:rPr lang="en-US" sz="3600" dirty="0"/>
              <a:t>Continued…</a:t>
            </a:r>
          </a:p>
        </p:txBody>
      </p:sp>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a:xfrm>
            <a:off x="538714" y="4122731"/>
            <a:ext cx="2730713" cy="1692948"/>
          </a:xfrm>
        </p:spPr>
        <p:txBody>
          <a:bodyPr/>
          <a:lstStyle/>
          <a:p>
            <a:r>
              <a:rPr lang="en-IN" dirty="0"/>
              <a:t>Reputation Management</a:t>
            </a:r>
          </a:p>
          <a:p>
            <a:r>
              <a:rPr lang="en-IN" dirty="0"/>
              <a:t> - Protecting Brand Reputation </a:t>
            </a:r>
          </a:p>
          <a:p>
            <a:r>
              <a:rPr lang="en-IN" dirty="0"/>
              <a:t>- Crisis Management </a:t>
            </a:r>
            <a:endParaRPr lang="en-US" dirty="0"/>
          </a:p>
        </p:txBody>
      </p:sp>
      <p:pic>
        <p:nvPicPr>
          <p:cNvPr id="52" name="Picture Placeholder 51">
            <a:extLst>
              <a:ext uri="{FF2B5EF4-FFF2-40B4-BE49-F238E27FC236}">
                <a16:creationId xmlns:a16="http://schemas.microsoft.com/office/drawing/2014/main" id="{6FA36B7F-14F3-90DF-9E76-191C5C5FAC68}"/>
              </a:ext>
            </a:extLst>
          </p:cNvPr>
          <p:cNvPicPr>
            <a:picLocks noGrp="1" noChangeAspect="1"/>
          </p:cNvPicPr>
          <p:nvPr>
            <p:ph type="pic" sz="quarter" idx="49"/>
          </p:nvPr>
        </p:nvPicPr>
        <p:blipFill>
          <a:blip r:embed="rId3"/>
          <a:srcRect/>
          <a:stretch/>
        </p:blipFill>
        <p:spPr>
          <a:xfrm>
            <a:off x="3585428" y="1760751"/>
            <a:ext cx="2368061" cy="2102177"/>
          </a:xfrm>
        </p:spPr>
      </p:pic>
      <p:sp>
        <p:nvSpPr>
          <p:cNvPr id="9" name="Text Placeholder 8">
            <a:extLst>
              <a:ext uri="{FF2B5EF4-FFF2-40B4-BE49-F238E27FC236}">
                <a16:creationId xmlns:a16="http://schemas.microsoft.com/office/drawing/2014/main" id="{2C77216C-99F2-F20D-361E-FC77B2A1C2D5}"/>
              </a:ext>
            </a:extLst>
          </p:cNvPr>
          <p:cNvSpPr>
            <a:spLocks noGrp="1"/>
          </p:cNvSpPr>
          <p:nvPr>
            <p:ph type="body" sz="quarter" idx="54"/>
          </p:nvPr>
        </p:nvSpPr>
        <p:spPr>
          <a:xfrm>
            <a:off x="3752651" y="4272866"/>
            <a:ext cx="2375560" cy="1542813"/>
          </a:xfrm>
        </p:spPr>
        <p:txBody>
          <a:bodyPr/>
          <a:lstStyle/>
          <a:p>
            <a:r>
              <a:rPr lang="en-US" dirty="0"/>
              <a:t>Content Moderation </a:t>
            </a:r>
          </a:p>
          <a:p>
            <a:r>
              <a:rPr lang="en-US" dirty="0"/>
              <a:t>- Ensuring Platform Integrity </a:t>
            </a:r>
          </a:p>
          <a:p>
            <a:r>
              <a:rPr lang="en-US" dirty="0"/>
              <a:t>- Building User Trust</a:t>
            </a:r>
          </a:p>
        </p:txBody>
      </p:sp>
      <p:pic>
        <p:nvPicPr>
          <p:cNvPr id="49" name="Picture Placeholder 48">
            <a:extLst>
              <a:ext uri="{FF2B5EF4-FFF2-40B4-BE49-F238E27FC236}">
                <a16:creationId xmlns:a16="http://schemas.microsoft.com/office/drawing/2014/main" id="{554A63EA-7896-2DED-D661-BA5C81B77241}"/>
              </a:ext>
            </a:extLst>
          </p:cNvPr>
          <p:cNvPicPr>
            <a:picLocks noGrp="1" noChangeAspect="1"/>
          </p:cNvPicPr>
          <p:nvPr>
            <p:ph type="pic" sz="quarter" idx="50"/>
          </p:nvPr>
        </p:nvPicPr>
        <p:blipFill>
          <a:blip r:embed="rId4"/>
          <a:srcRect/>
          <a:stretch/>
        </p:blipFill>
        <p:spPr>
          <a:xfrm>
            <a:off x="6497206" y="1760752"/>
            <a:ext cx="2368061" cy="2102177"/>
          </a:xfrm>
        </p:spPr>
      </p:pic>
      <p:sp>
        <p:nvSpPr>
          <p:cNvPr id="22" name="Text Placeholder 21">
            <a:extLst>
              <a:ext uri="{FF2B5EF4-FFF2-40B4-BE49-F238E27FC236}">
                <a16:creationId xmlns:a16="http://schemas.microsoft.com/office/drawing/2014/main" id="{A386226D-550B-455D-862A-19F0F7E85FDF}"/>
              </a:ext>
            </a:extLst>
          </p:cNvPr>
          <p:cNvSpPr>
            <a:spLocks noGrp="1"/>
          </p:cNvSpPr>
          <p:nvPr>
            <p:ph type="body" sz="quarter" idx="52"/>
          </p:nvPr>
        </p:nvSpPr>
        <p:spPr>
          <a:xfrm>
            <a:off x="6315879" y="4147688"/>
            <a:ext cx="2730713" cy="1692948"/>
          </a:xfrm>
        </p:spPr>
        <p:txBody>
          <a:bodyPr/>
          <a:lstStyle/>
          <a:p>
            <a:r>
              <a:rPr lang="en-US" dirty="0"/>
              <a:t>Public Safety and Awareness</a:t>
            </a:r>
          </a:p>
          <a:p>
            <a:pPr marL="285750" indent="-285750">
              <a:buFontTx/>
              <a:buChar char="-"/>
            </a:pPr>
            <a:r>
              <a:rPr lang="en-US" dirty="0"/>
              <a:t>Emergency Response  </a:t>
            </a:r>
          </a:p>
          <a:p>
            <a:pPr marL="285750" indent="-285750">
              <a:buFontTx/>
              <a:buChar char="-"/>
            </a:pPr>
            <a:r>
              <a:rPr lang="en-US" dirty="0"/>
              <a:t> Health Information</a:t>
            </a:r>
          </a:p>
        </p:txBody>
      </p:sp>
      <p:pic>
        <p:nvPicPr>
          <p:cNvPr id="46" name="Picture Placeholder 45">
            <a:extLst>
              <a:ext uri="{FF2B5EF4-FFF2-40B4-BE49-F238E27FC236}">
                <a16:creationId xmlns:a16="http://schemas.microsoft.com/office/drawing/2014/main" id="{51777469-AD50-4BAD-6B31-B56D669485CE}"/>
              </a:ext>
            </a:extLst>
          </p:cNvPr>
          <p:cNvPicPr>
            <a:picLocks noGrp="1" noChangeAspect="1"/>
          </p:cNvPicPr>
          <p:nvPr>
            <p:ph type="pic" sz="quarter" idx="51"/>
          </p:nvPr>
        </p:nvPicPr>
        <p:blipFill>
          <a:blip r:embed="rId5"/>
          <a:srcRect/>
          <a:stretch/>
        </p:blipFill>
        <p:spPr>
          <a:xfrm>
            <a:off x="9179383" y="1690688"/>
            <a:ext cx="2368061" cy="2102177"/>
          </a:xfrm>
        </p:spPr>
      </p:pic>
      <p:sp>
        <p:nvSpPr>
          <p:cNvPr id="26" name="Text Placeholder 25">
            <a:extLst>
              <a:ext uri="{FF2B5EF4-FFF2-40B4-BE49-F238E27FC236}">
                <a16:creationId xmlns:a16="http://schemas.microsoft.com/office/drawing/2014/main" id="{D32E8129-4557-FB4F-128A-16770815B5B8}"/>
              </a:ext>
            </a:extLst>
          </p:cNvPr>
          <p:cNvSpPr>
            <a:spLocks noGrp="1"/>
          </p:cNvSpPr>
          <p:nvPr>
            <p:ph type="body" sz="quarter" idx="56"/>
          </p:nvPr>
        </p:nvSpPr>
        <p:spPr>
          <a:xfrm>
            <a:off x="9283555" y="4115743"/>
            <a:ext cx="2661249" cy="1651091"/>
          </a:xfrm>
        </p:spPr>
        <p:txBody>
          <a:bodyPr/>
          <a:lstStyle/>
          <a:p>
            <a:r>
              <a:rPr lang="en-US" dirty="0"/>
              <a:t>Advertising and Marketing </a:t>
            </a:r>
          </a:p>
          <a:p>
            <a:pPr marL="285750" indent="-285750">
              <a:buFontTx/>
              <a:buChar char="-"/>
            </a:pPr>
            <a:r>
              <a:rPr lang="en-US" dirty="0"/>
              <a:t>Targeted advertising </a:t>
            </a:r>
          </a:p>
          <a:p>
            <a:r>
              <a:rPr lang="en-US" dirty="0"/>
              <a:t>- Campaign effectiveness</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4</a:t>
            </a:fld>
            <a:endParaRPr lang="en-US" altLang="zh-CN" dirty="0"/>
          </a:p>
        </p:txBody>
      </p:sp>
      <p:pic>
        <p:nvPicPr>
          <p:cNvPr id="11" name="Picture Placeholder 10">
            <a:extLst>
              <a:ext uri="{FF2B5EF4-FFF2-40B4-BE49-F238E27FC236}">
                <a16:creationId xmlns:a16="http://schemas.microsoft.com/office/drawing/2014/main" id="{CF495CBE-8D23-5578-10AB-80A8173F1969}"/>
              </a:ext>
            </a:extLst>
          </p:cNvPr>
          <p:cNvPicPr>
            <a:picLocks noGrp="1" noChangeAspect="1"/>
          </p:cNvPicPr>
          <p:nvPr>
            <p:ph type="pic" sz="quarter" idx="48"/>
          </p:nvPr>
        </p:nvPicPr>
        <p:blipFill>
          <a:blip r:embed="rId6"/>
          <a:srcRect l="20670" r="20670"/>
          <a:stretch>
            <a:fillRect/>
          </a:stretch>
        </p:blipFill>
        <p:spPr>
          <a:xfrm>
            <a:off x="694304" y="1761079"/>
            <a:ext cx="2366962" cy="2101850"/>
          </a:xfrm>
        </p:spPr>
      </p:pic>
    </p:spTree>
    <p:extLst>
      <p:ext uri="{BB962C8B-B14F-4D97-AF65-F5344CB8AC3E}">
        <p14:creationId xmlns:p14="http://schemas.microsoft.com/office/powerpoint/2010/main" val="2107888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txBody>
          <a:bodyPr/>
          <a:lstStyle/>
          <a:p>
            <a:endParaRPr lang="en-IN" sz="1500" dirty="0"/>
          </a:p>
        </p:txBody>
      </p:sp>
      <p:sp>
        <p:nvSpPr>
          <p:cNvPr id="3" name="Shape 1"/>
          <p:cNvSpPr/>
          <p:nvPr/>
        </p:nvSpPr>
        <p:spPr>
          <a:xfrm>
            <a:off x="0" y="0"/>
            <a:ext cx="12192000" cy="6858000"/>
          </a:xfrm>
          <a:prstGeom prst="rect">
            <a:avLst/>
          </a:prstGeom>
          <a:solidFill>
            <a:srgbClr val="FFFFFF"/>
          </a:solidFill>
          <a:ln/>
        </p:spPr>
        <p:txBody>
          <a:bodyPr/>
          <a:lstStyle/>
          <a:p>
            <a:endParaRPr lang="en-IN" sz="1500" dirty="0"/>
          </a:p>
        </p:txBody>
      </p:sp>
      <p:pic>
        <p:nvPicPr>
          <p:cNvPr id="4"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5" name="Text 2"/>
          <p:cNvSpPr/>
          <p:nvPr/>
        </p:nvSpPr>
        <p:spPr>
          <a:xfrm>
            <a:off x="5292029" y="1396221"/>
            <a:ext cx="6179939" cy="1242116"/>
          </a:xfrm>
          <a:prstGeom prst="rect">
            <a:avLst/>
          </a:prstGeom>
          <a:noFill/>
          <a:ln/>
        </p:spPr>
        <p:txBody>
          <a:bodyPr wrap="square" rtlCol="0" anchor="t"/>
          <a:lstStyle/>
          <a:p>
            <a:pPr>
              <a:lnSpc>
                <a:spcPts val="6351"/>
              </a:lnSpc>
            </a:pPr>
            <a:r>
              <a:rPr lang="en-US" sz="3200" b="1" kern="0" spc="-51" dirty="0">
                <a:solidFill>
                  <a:srgbClr val="000000"/>
                </a:solidFill>
                <a:latin typeface="Montserrat" pitchFamily="34" charset="0"/>
                <a:ea typeface="Montserrat" pitchFamily="34" charset="-122"/>
                <a:cs typeface="Montserrat" pitchFamily="34" charset="-120"/>
              </a:rPr>
              <a:t>Fake Job Posting Detection</a:t>
            </a:r>
            <a:endParaRPr lang="en-US" sz="3200" dirty="0"/>
          </a:p>
        </p:txBody>
      </p:sp>
      <p:sp>
        <p:nvSpPr>
          <p:cNvPr id="6" name="Text 3"/>
          <p:cNvSpPr/>
          <p:nvPr/>
        </p:nvSpPr>
        <p:spPr>
          <a:xfrm>
            <a:off x="5292030" y="2516095"/>
            <a:ext cx="6179939" cy="2160687"/>
          </a:xfrm>
          <a:prstGeom prst="rect">
            <a:avLst/>
          </a:prstGeom>
          <a:noFill/>
          <a:ln/>
        </p:spPr>
        <p:txBody>
          <a:bodyPr wrap="square" rtlCol="0" anchor="t"/>
          <a:lstStyle/>
          <a:p>
            <a:pPr>
              <a:lnSpc>
                <a:spcPts val="2430"/>
              </a:lnSpc>
            </a:pPr>
            <a:r>
              <a:rPr lang="en-US" sz="1620" dirty="0">
                <a:solidFill>
                  <a:srgbClr val="3D3838"/>
                </a:solidFill>
                <a:latin typeface="Source Sans Pro" pitchFamily="34" charset="0"/>
                <a:ea typeface="Source Sans Pro" pitchFamily="34" charset="-122"/>
                <a:cs typeface="Source Sans Pro" pitchFamily="34" charset="-120"/>
              </a:rPr>
              <a:t>In the digital age, job hunting has become increasingly reliant on online platforms. However, this convenience comes with a dark side: the proliferation of fake job postings. These deceptive listings aim to defraud unsuspecting job seekers, often with malicious intent. Recognizing and combating this growing problem is crucial for protecting job seekers and ensuring the integrity of the online job market.</a:t>
            </a:r>
            <a:endParaRPr lang="en-US" sz="1620" dirty="0"/>
          </a:p>
        </p:txBody>
      </p:sp>
      <p:sp>
        <p:nvSpPr>
          <p:cNvPr id="7" name="Shape 4"/>
          <p:cNvSpPr/>
          <p:nvPr/>
        </p:nvSpPr>
        <p:spPr>
          <a:xfrm>
            <a:off x="5292031" y="5824637"/>
            <a:ext cx="329108" cy="329108"/>
          </a:xfrm>
          <a:prstGeom prst="roundRect">
            <a:avLst>
              <a:gd name="adj" fmla="val 23151155"/>
            </a:avLst>
          </a:prstGeom>
          <a:noFill/>
          <a:ln w="7620">
            <a:solidFill>
              <a:srgbClr val="FFFFFF"/>
            </a:solidFill>
            <a:prstDash val="solid"/>
          </a:ln>
        </p:spPr>
        <p:txBody>
          <a:bodyPr/>
          <a:lstStyle/>
          <a:p>
            <a:endParaRPr lang="en-IN" sz="1500" dirty="0"/>
          </a:p>
        </p:txBody>
      </p:sp>
      <p:sp>
        <p:nvSpPr>
          <p:cNvPr id="9" name="Text 5"/>
          <p:cNvSpPr/>
          <p:nvPr/>
        </p:nvSpPr>
        <p:spPr>
          <a:xfrm>
            <a:off x="5723930" y="5809258"/>
            <a:ext cx="4755753" cy="359966"/>
          </a:xfrm>
          <a:prstGeom prst="rect">
            <a:avLst/>
          </a:prstGeom>
          <a:noFill/>
          <a:ln/>
        </p:spPr>
        <p:txBody>
          <a:bodyPr wrap="none" rtlCol="0" anchor="t"/>
          <a:lstStyle/>
          <a:p>
            <a:pPr>
              <a:lnSpc>
                <a:spcPts val="2835"/>
              </a:lnSpc>
            </a:pPr>
            <a:endParaRPr lang="en-US" sz="2025" dirty="0"/>
          </a:p>
        </p:txBody>
      </p:sp>
      <p:sp>
        <p:nvSpPr>
          <p:cNvPr id="8" name="TextBox 7">
            <a:extLst>
              <a:ext uri="{FF2B5EF4-FFF2-40B4-BE49-F238E27FC236}">
                <a16:creationId xmlns:a16="http://schemas.microsoft.com/office/drawing/2014/main" id="{CD1DBC3C-681D-3BFE-6530-7B124BCE7265}"/>
              </a:ext>
            </a:extLst>
          </p:cNvPr>
          <p:cNvSpPr txBox="1"/>
          <p:nvPr/>
        </p:nvSpPr>
        <p:spPr>
          <a:xfrm>
            <a:off x="4898683" y="365610"/>
            <a:ext cx="6573285" cy="646331"/>
          </a:xfrm>
          <a:prstGeom prst="rect">
            <a:avLst/>
          </a:prstGeom>
          <a:noFill/>
        </p:spPr>
        <p:txBody>
          <a:bodyPr wrap="square">
            <a:spAutoFit/>
          </a:bodyPr>
          <a:lstStyle/>
          <a:p>
            <a:pPr algn="ctr"/>
            <a:r>
              <a:rPr lang="en-US" sz="3600" i="1" dirty="0">
                <a:latin typeface="+mj-lt"/>
              </a:rPr>
              <a:t>Use Case 2</a:t>
            </a:r>
            <a:endParaRPr lang="en-IN" sz="3600" i="1" dirty="0">
              <a:latin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txBody>
          <a:bodyPr/>
          <a:lstStyle/>
          <a:p>
            <a:endParaRPr lang="en-IN" sz="1500" dirty="0"/>
          </a:p>
        </p:txBody>
      </p:sp>
      <p:sp>
        <p:nvSpPr>
          <p:cNvPr id="3" name="Shape 1"/>
          <p:cNvSpPr/>
          <p:nvPr/>
        </p:nvSpPr>
        <p:spPr>
          <a:xfrm>
            <a:off x="0" y="-20053"/>
            <a:ext cx="12192000" cy="6858000"/>
          </a:xfrm>
          <a:prstGeom prst="rect">
            <a:avLst/>
          </a:prstGeom>
          <a:solidFill>
            <a:srgbClr val="FFFFFF"/>
          </a:solidFill>
          <a:ln/>
        </p:spPr>
        <p:txBody>
          <a:bodyPr/>
          <a:lstStyle/>
          <a:p>
            <a:endParaRPr lang="en-IN" sz="1500" dirty="0"/>
          </a:p>
        </p:txBody>
      </p:sp>
      <p:pic>
        <p:nvPicPr>
          <p:cNvPr id="4"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5" name="Text 2"/>
          <p:cNvSpPr/>
          <p:nvPr/>
        </p:nvSpPr>
        <p:spPr>
          <a:xfrm>
            <a:off x="518716" y="1063526"/>
            <a:ext cx="5899944" cy="420985"/>
          </a:xfrm>
          <a:prstGeom prst="rect">
            <a:avLst/>
          </a:prstGeom>
          <a:noFill/>
          <a:ln/>
        </p:spPr>
        <p:txBody>
          <a:bodyPr wrap="none" rtlCol="0" anchor="t"/>
          <a:lstStyle/>
          <a:p>
            <a:pPr>
              <a:lnSpc>
                <a:spcPts val="3316"/>
              </a:lnSpc>
            </a:pPr>
            <a:r>
              <a:rPr lang="en-US" sz="2652" b="1" kern="0" spc="-27" dirty="0">
                <a:solidFill>
                  <a:srgbClr val="000000"/>
                </a:solidFill>
                <a:latin typeface="Montserrat" pitchFamily="34" charset="0"/>
                <a:ea typeface="Montserrat" pitchFamily="34" charset="-122"/>
                <a:cs typeface="Montserrat" pitchFamily="34" charset="-120"/>
              </a:rPr>
              <a:t>The Problem of Fake Job Postings</a:t>
            </a:r>
            <a:endParaRPr lang="en-US" sz="2652" dirty="0"/>
          </a:p>
        </p:txBody>
      </p:sp>
      <p:sp>
        <p:nvSpPr>
          <p:cNvPr id="6" name="Shape 3"/>
          <p:cNvSpPr/>
          <p:nvPr/>
        </p:nvSpPr>
        <p:spPr>
          <a:xfrm>
            <a:off x="518716" y="1873449"/>
            <a:ext cx="333474" cy="333474"/>
          </a:xfrm>
          <a:prstGeom prst="roundRect">
            <a:avLst>
              <a:gd name="adj" fmla="val 8001"/>
            </a:avLst>
          </a:prstGeom>
          <a:solidFill>
            <a:srgbClr val="F2EEEE"/>
          </a:solidFill>
          <a:ln/>
        </p:spPr>
        <p:txBody>
          <a:bodyPr/>
          <a:lstStyle/>
          <a:p>
            <a:endParaRPr lang="en-IN" sz="1500" dirty="0"/>
          </a:p>
        </p:txBody>
      </p:sp>
      <p:sp>
        <p:nvSpPr>
          <p:cNvPr id="7" name="Text 4"/>
          <p:cNvSpPr/>
          <p:nvPr/>
        </p:nvSpPr>
        <p:spPr>
          <a:xfrm>
            <a:off x="646807" y="1939132"/>
            <a:ext cx="77292" cy="202108"/>
          </a:xfrm>
          <a:prstGeom prst="rect">
            <a:avLst/>
          </a:prstGeom>
          <a:noFill/>
          <a:ln/>
        </p:spPr>
        <p:txBody>
          <a:bodyPr wrap="none" rtlCol="0" anchor="t"/>
          <a:lstStyle/>
          <a:p>
            <a:pPr algn="ctr">
              <a:lnSpc>
                <a:spcPts val="1592"/>
              </a:lnSpc>
            </a:pPr>
            <a:r>
              <a:rPr lang="en-US" sz="1592" b="1" kern="0" spc="-16" dirty="0">
                <a:solidFill>
                  <a:srgbClr val="3D3838"/>
                </a:solidFill>
                <a:latin typeface="Montserrat" pitchFamily="34" charset="0"/>
                <a:ea typeface="Montserrat" pitchFamily="34" charset="-122"/>
                <a:cs typeface="Montserrat" pitchFamily="34" charset="-120"/>
              </a:rPr>
              <a:t>1</a:t>
            </a:r>
            <a:endParaRPr lang="en-US" sz="1592" dirty="0"/>
          </a:p>
        </p:txBody>
      </p:sp>
      <p:sp>
        <p:nvSpPr>
          <p:cNvPr id="8" name="Text 5"/>
          <p:cNvSpPr/>
          <p:nvPr/>
        </p:nvSpPr>
        <p:spPr>
          <a:xfrm>
            <a:off x="1000323" y="1873449"/>
            <a:ext cx="1684437" cy="210543"/>
          </a:xfrm>
          <a:prstGeom prst="rect">
            <a:avLst/>
          </a:prstGeom>
          <a:noFill/>
          <a:ln/>
        </p:spPr>
        <p:txBody>
          <a:bodyPr wrap="none" rtlCol="0" anchor="t"/>
          <a:lstStyle/>
          <a:p>
            <a:pPr>
              <a:lnSpc>
                <a:spcPts val="1658"/>
              </a:lnSpc>
            </a:pPr>
            <a:r>
              <a:rPr lang="en-US" sz="1327" b="1" kern="0" spc="-13" dirty="0">
                <a:solidFill>
                  <a:srgbClr val="3D3838"/>
                </a:solidFill>
                <a:latin typeface="Montserrat" pitchFamily="34" charset="0"/>
                <a:ea typeface="Montserrat" pitchFamily="34" charset="-122"/>
                <a:cs typeface="Montserrat" pitchFamily="34" charset="-120"/>
              </a:rPr>
              <a:t>Financial Scams</a:t>
            </a:r>
            <a:endParaRPr lang="en-US" sz="1327" dirty="0"/>
          </a:p>
        </p:txBody>
      </p:sp>
      <p:sp>
        <p:nvSpPr>
          <p:cNvPr id="9" name="Text 6"/>
          <p:cNvSpPr/>
          <p:nvPr/>
        </p:nvSpPr>
        <p:spPr>
          <a:xfrm>
            <a:off x="1000324" y="2172891"/>
            <a:ext cx="6100961" cy="444698"/>
          </a:xfrm>
          <a:prstGeom prst="rect">
            <a:avLst/>
          </a:prstGeom>
          <a:noFill/>
          <a:ln/>
        </p:spPr>
        <p:txBody>
          <a:bodyPr wrap="square" rtlCol="0" anchor="t"/>
          <a:lstStyle/>
          <a:p>
            <a:pPr>
              <a:lnSpc>
                <a:spcPts val="1751"/>
              </a:lnSpc>
            </a:pPr>
            <a:r>
              <a:rPr lang="en-US" sz="1167" dirty="0">
                <a:solidFill>
                  <a:srgbClr val="3D3838"/>
                </a:solidFill>
                <a:latin typeface="Source Sans Pro" pitchFamily="34" charset="0"/>
                <a:ea typeface="Source Sans Pro" pitchFamily="34" charset="-122"/>
                <a:cs typeface="Source Sans Pro" pitchFamily="34" charset="-120"/>
              </a:rPr>
              <a:t>Fake job postings are often used to lure victims into financial scams. They may require victims to pay fees for training, background checks, or other bogus services.</a:t>
            </a:r>
            <a:endParaRPr lang="en-US" sz="1167" dirty="0"/>
          </a:p>
        </p:txBody>
      </p:sp>
      <p:sp>
        <p:nvSpPr>
          <p:cNvPr id="10" name="Shape 7"/>
          <p:cNvSpPr/>
          <p:nvPr/>
        </p:nvSpPr>
        <p:spPr>
          <a:xfrm>
            <a:off x="518716" y="2932411"/>
            <a:ext cx="333474" cy="333474"/>
          </a:xfrm>
          <a:prstGeom prst="roundRect">
            <a:avLst>
              <a:gd name="adj" fmla="val 8001"/>
            </a:avLst>
          </a:prstGeom>
          <a:solidFill>
            <a:srgbClr val="F2EEEE"/>
          </a:solidFill>
          <a:ln/>
        </p:spPr>
        <p:txBody>
          <a:bodyPr/>
          <a:lstStyle/>
          <a:p>
            <a:endParaRPr lang="en-IN" sz="1500" dirty="0"/>
          </a:p>
        </p:txBody>
      </p:sp>
      <p:sp>
        <p:nvSpPr>
          <p:cNvPr id="11" name="Text 8"/>
          <p:cNvSpPr/>
          <p:nvPr/>
        </p:nvSpPr>
        <p:spPr>
          <a:xfrm>
            <a:off x="626765" y="2998094"/>
            <a:ext cx="117277" cy="202108"/>
          </a:xfrm>
          <a:prstGeom prst="rect">
            <a:avLst/>
          </a:prstGeom>
          <a:noFill/>
          <a:ln/>
        </p:spPr>
        <p:txBody>
          <a:bodyPr wrap="none" rtlCol="0" anchor="t"/>
          <a:lstStyle/>
          <a:p>
            <a:pPr algn="ctr">
              <a:lnSpc>
                <a:spcPts val="1592"/>
              </a:lnSpc>
            </a:pPr>
            <a:r>
              <a:rPr lang="en-US" sz="1592" b="1" kern="0" spc="-16" dirty="0">
                <a:solidFill>
                  <a:srgbClr val="3D3838"/>
                </a:solidFill>
                <a:latin typeface="Montserrat" pitchFamily="34" charset="0"/>
                <a:ea typeface="Montserrat" pitchFamily="34" charset="-122"/>
                <a:cs typeface="Montserrat" pitchFamily="34" charset="-120"/>
              </a:rPr>
              <a:t>2</a:t>
            </a:r>
            <a:endParaRPr lang="en-US" sz="1592" dirty="0"/>
          </a:p>
        </p:txBody>
      </p:sp>
      <p:sp>
        <p:nvSpPr>
          <p:cNvPr id="12" name="Text 9"/>
          <p:cNvSpPr/>
          <p:nvPr/>
        </p:nvSpPr>
        <p:spPr>
          <a:xfrm>
            <a:off x="1000323" y="2932410"/>
            <a:ext cx="1684437" cy="210543"/>
          </a:xfrm>
          <a:prstGeom prst="rect">
            <a:avLst/>
          </a:prstGeom>
          <a:noFill/>
          <a:ln/>
        </p:spPr>
        <p:txBody>
          <a:bodyPr wrap="none" rtlCol="0" anchor="t"/>
          <a:lstStyle/>
          <a:p>
            <a:pPr>
              <a:lnSpc>
                <a:spcPts val="1658"/>
              </a:lnSpc>
            </a:pPr>
            <a:r>
              <a:rPr lang="en-US" sz="1327" b="1" kern="0" spc="-13" dirty="0">
                <a:solidFill>
                  <a:srgbClr val="3D3838"/>
                </a:solidFill>
                <a:latin typeface="Montserrat" pitchFamily="34" charset="0"/>
                <a:ea typeface="Montserrat" pitchFamily="34" charset="-122"/>
                <a:cs typeface="Montserrat" pitchFamily="34" charset="-120"/>
              </a:rPr>
              <a:t>Identity Theft</a:t>
            </a:r>
            <a:endParaRPr lang="en-US" sz="1327" dirty="0"/>
          </a:p>
        </p:txBody>
      </p:sp>
      <p:sp>
        <p:nvSpPr>
          <p:cNvPr id="13" name="Text 10"/>
          <p:cNvSpPr/>
          <p:nvPr/>
        </p:nvSpPr>
        <p:spPr>
          <a:xfrm>
            <a:off x="1000324" y="3231853"/>
            <a:ext cx="6100961" cy="444698"/>
          </a:xfrm>
          <a:prstGeom prst="rect">
            <a:avLst/>
          </a:prstGeom>
          <a:noFill/>
          <a:ln/>
        </p:spPr>
        <p:txBody>
          <a:bodyPr wrap="square" rtlCol="0" anchor="t"/>
          <a:lstStyle/>
          <a:p>
            <a:pPr>
              <a:lnSpc>
                <a:spcPts val="1751"/>
              </a:lnSpc>
            </a:pPr>
            <a:r>
              <a:rPr lang="en-US" sz="1167" dirty="0">
                <a:solidFill>
                  <a:srgbClr val="3D3838"/>
                </a:solidFill>
                <a:latin typeface="Source Sans Pro" pitchFamily="34" charset="0"/>
                <a:ea typeface="Source Sans Pro" pitchFamily="34" charset="-122"/>
                <a:cs typeface="Source Sans Pro" pitchFamily="34" charset="-120"/>
              </a:rPr>
              <a:t>Fake job postings can also be used to steal personal information, such as social security numbers, bank account details, and other sensitive data.</a:t>
            </a:r>
            <a:endParaRPr lang="en-US" sz="1167" dirty="0"/>
          </a:p>
        </p:txBody>
      </p:sp>
      <p:sp>
        <p:nvSpPr>
          <p:cNvPr id="14" name="Shape 11"/>
          <p:cNvSpPr/>
          <p:nvPr/>
        </p:nvSpPr>
        <p:spPr>
          <a:xfrm>
            <a:off x="518716" y="3991372"/>
            <a:ext cx="333474" cy="333474"/>
          </a:xfrm>
          <a:prstGeom prst="roundRect">
            <a:avLst>
              <a:gd name="adj" fmla="val 8001"/>
            </a:avLst>
          </a:prstGeom>
          <a:solidFill>
            <a:srgbClr val="F2EEEE"/>
          </a:solidFill>
          <a:ln/>
        </p:spPr>
        <p:txBody>
          <a:bodyPr/>
          <a:lstStyle/>
          <a:p>
            <a:endParaRPr lang="en-IN" sz="1500" dirty="0"/>
          </a:p>
        </p:txBody>
      </p:sp>
      <p:sp>
        <p:nvSpPr>
          <p:cNvPr id="15" name="Text 12"/>
          <p:cNvSpPr/>
          <p:nvPr/>
        </p:nvSpPr>
        <p:spPr>
          <a:xfrm>
            <a:off x="626567" y="4057055"/>
            <a:ext cx="117673" cy="202108"/>
          </a:xfrm>
          <a:prstGeom prst="rect">
            <a:avLst/>
          </a:prstGeom>
          <a:noFill/>
          <a:ln/>
        </p:spPr>
        <p:txBody>
          <a:bodyPr wrap="none" rtlCol="0" anchor="t"/>
          <a:lstStyle/>
          <a:p>
            <a:pPr algn="ctr">
              <a:lnSpc>
                <a:spcPts val="1592"/>
              </a:lnSpc>
            </a:pPr>
            <a:r>
              <a:rPr lang="en-US" sz="1592" b="1" kern="0" spc="-16" dirty="0">
                <a:solidFill>
                  <a:srgbClr val="3D3838"/>
                </a:solidFill>
                <a:latin typeface="Montserrat" pitchFamily="34" charset="0"/>
                <a:ea typeface="Montserrat" pitchFamily="34" charset="-122"/>
                <a:cs typeface="Montserrat" pitchFamily="34" charset="-120"/>
              </a:rPr>
              <a:t>3</a:t>
            </a:r>
            <a:endParaRPr lang="en-US" sz="1592" dirty="0"/>
          </a:p>
        </p:txBody>
      </p:sp>
      <p:sp>
        <p:nvSpPr>
          <p:cNvPr id="16" name="Text 13"/>
          <p:cNvSpPr/>
          <p:nvPr/>
        </p:nvSpPr>
        <p:spPr>
          <a:xfrm>
            <a:off x="1000324" y="3991372"/>
            <a:ext cx="2056706" cy="210543"/>
          </a:xfrm>
          <a:prstGeom prst="rect">
            <a:avLst/>
          </a:prstGeom>
          <a:noFill/>
          <a:ln/>
        </p:spPr>
        <p:txBody>
          <a:bodyPr wrap="none" rtlCol="0" anchor="t"/>
          <a:lstStyle/>
          <a:p>
            <a:pPr>
              <a:lnSpc>
                <a:spcPts val="1658"/>
              </a:lnSpc>
            </a:pPr>
            <a:r>
              <a:rPr lang="en-US" sz="1327" b="1" kern="0" spc="-13" dirty="0">
                <a:solidFill>
                  <a:srgbClr val="3D3838"/>
                </a:solidFill>
                <a:latin typeface="Montserrat" pitchFamily="34" charset="0"/>
                <a:ea typeface="Montserrat" pitchFamily="34" charset="-122"/>
                <a:cs typeface="Montserrat" pitchFamily="34" charset="-120"/>
              </a:rPr>
              <a:t>Time and Effort Wasted</a:t>
            </a:r>
            <a:endParaRPr lang="en-US" sz="1327" dirty="0"/>
          </a:p>
        </p:txBody>
      </p:sp>
      <p:sp>
        <p:nvSpPr>
          <p:cNvPr id="17" name="Text 14"/>
          <p:cNvSpPr/>
          <p:nvPr/>
        </p:nvSpPr>
        <p:spPr>
          <a:xfrm>
            <a:off x="1000324" y="4290814"/>
            <a:ext cx="6100961" cy="444698"/>
          </a:xfrm>
          <a:prstGeom prst="rect">
            <a:avLst/>
          </a:prstGeom>
          <a:noFill/>
          <a:ln/>
        </p:spPr>
        <p:txBody>
          <a:bodyPr wrap="square" rtlCol="0" anchor="t"/>
          <a:lstStyle/>
          <a:p>
            <a:pPr>
              <a:lnSpc>
                <a:spcPts val="1751"/>
              </a:lnSpc>
            </a:pPr>
            <a:r>
              <a:rPr lang="en-US" sz="1167" dirty="0">
                <a:solidFill>
                  <a:srgbClr val="3D3838"/>
                </a:solidFill>
                <a:latin typeface="Source Sans Pro" pitchFamily="34" charset="0"/>
                <a:ea typeface="Source Sans Pro" pitchFamily="34" charset="-122"/>
                <a:cs typeface="Source Sans Pro" pitchFamily="34" charset="-120"/>
              </a:rPr>
              <a:t>Victims of fake job postings waste valuable time and effort applying for jobs that don't exist. This can lead to frustration, anxiety, and a sense of hopelessness in the job search.</a:t>
            </a:r>
            <a:endParaRPr lang="en-US" sz="1167" dirty="0"/>
          </a:p>
        </p:txBody>
      </p:sp>
      <p:sp>
        <p:nvSpPr>
          <p:cNvPr id="18" name="Shape 15"/>
          <p:cNvSpPr/>
          <p:nvPr/>
        </p:nvSpPr>
        <p:spPr>
          <a:xfrm>
            <a:off x="518716" y="5050334"/>
            <a:ext cx="333474" cy="333474"/>
          </a:xfrm>
          <a:prstGeom prst="roundRect">
            <a:avLst>
              <a:gd name="adj" fmla="val 8001"/>
            </a:avLst>
          </a:prstGeom>
          <a:solidFill>
            <a:srgbClr val="F2EEEE"/>
          </a:solidFill>
          <a:ln/>
        </p:spPr>
        <p:txBody>
          <a:bodyPr/>
          <a:lstStyle/>
          <a:p>
            <a:endParaRPr lang="en-IN" sz="1500" dirty="0"/>
          </a:p>
        </p:txBody>
      </p:sp>
      <p:sp>
        <p:nvSpPr>
          <p:cNvPr id="19" name="Text 16"/>
          <p:cNvSpPr/>
          <p:nvPr/>
        </p:nvSpPr>
        <p:spPr>
          <a:xfrm>
            <a:off x="616745" y="5116017"/>
            <a:ext cx="137319" cy="202108"/>
          </a:xfrm>
          <a:prstGeom prst="rect">
            <a:avLst/>
          </a:prstGeom>
          <a:noFill/>
          <a:ln/>
        </p:spPr>
        <p:txBody>
          <a:bodyPr wrap="none" rtlCol="0" anchor="t"/>
          <a:lstStyle/>
          <a:p>
            <a:pPr algn="ctr">
              <a:lnSpc>
                <a:spcPts val="1592"/>
              </a:lnSpc>
            </a:pPr>
            <a:r>
              <a:rPr lang="en-US" sz="1592" b="1" kern="0" spc="-16" dirty="0">
                <a:solidFill>
                  <a:srgbClr val="3D3838"/>
                </a:solidFill>
                <a:latin typeface="Montserrat" pitchFamily="34" charset="0"/>
                <a:ea typeface="Montserrat" pitchFamily="34" charset="-122"/>
                <a:cs typeface="Montserrat" pitchFamily="34" charset="-120"/>
              </a:rPr>
              <a:t>4</a:t>
            </a:r>
            <a:endParaRPr lang="en-US" sz="1592" dirty="0"/>
          </a:p>
        </p:txBody>
      </p:sp>
      <p:sp>
        <p:nvSpPr>
          <p:cNvPr id="20" name="Text 17"/>
          <p:cNvSpPr/>
          <p:nvPr/>
        </p:nvSpPr>
        <p:spPr>
          <a:xfrm>
            <a:off x="1000324" y="5050334"/>
            <a:ext cx="1908076" cy="210543"/>
          </a:xfrm>
          <a:prstGeom prst="rect">
            <a:avLst/>
          </a:prstGeom>
          <a:noFill/>
          <a:ln/>
        </p:spPr>
        <p:txBody>
          <a:bodyPr wrap="none" rtlCol="0" anchor="t"/>
          <a:lstStyle/>
          <a:p>
            <a:pPr>
              <a:lnSpc>
                <a:spcPts val="1658"/>
              </a:lnSpc>
            </a:pPr>
            <a:r>
              <a:rPr lang="en-US" sz="1327" b="1" kern="0" spc="-13" dirty="0">
                <a:solidFill>
                  <a:srgbClr val="3D3838"/>
                </a:solidFill>
                <a:latin typeface="Montserrat" pitchFamily="34" charset="0"/>
                <a:ea typeface="Montserrat" pitchFamily="34" charset="-122"/>
                <a:cs typeface="Montserrat" pitchFamily="34" charset="-120"/>
              </a:rPr>
              <a:t>Reputational Damage</a:t>
            </a:r>
            <a:endParaRPr lang="en-US" sz="1327" dirty="0"/>
          </a:p>
        </p:txBody>
      </p:sp>
      <p:sp>
        <p:nvSpPr>
          <p:cNvPr id="21" name="Text 18"/>
          <p:cNvSpPr/>
          <p:nvPr/>
        </p:nvSpPr>
        <p:spPr>
          <a:xfrm>
            <a:off x="1000324" y="5349776"/>
            <a:ext cx="6100961" cy="444698"/>
          </a:xfrm>
          <a:prstGeom prst="rect">
            <a:avLst/>
          </a:prstGeom>
          <a:noFill/>
          <a:ln/>
        </p:spPr>
        <p:txBody>
          <a:bodyPr wrap="square" rtlCol="0" anchor="t"/>
          <a:lstStyle/>
          <a:p>
            <a:pPr>
              <a:lnSpc>
                <a:spcPts val="1751"/>
              </a:lnSpc>
            </a:pPr>
            <a:r>
              <a:rPr lang="en-US" sz="1167" dirty="0">
                <a:solidFill>
                  <a:srgbClr val="3D3838"/>
                </a:solidFill>
                <a:latin typeface="Source Sans Pro" pitchFamily="34" charset="0"/>
                <a:ea typeface="Source Sans Pro" pitchFamily="34" charset="-122"/>
                <a:cs typeface="Source Sans Pro" pitchFamily="34" charset="-120"/>
              </a:rPr>
              <a:t>Fake job postings can damage the reputation of legitimate businesses and recruitment agencies, making it difficult for them to attract genuine job seekers.</a:t>
            </a:r>
            <a:endParaRPr lang="en-US" sz="116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txBody>
          <a:bodyPr/>
          <a:lstStyle/>
          <a:p>
            <a:endParaRPr lang="en-IN" sz="1500" dirty="0"/>
          </a:p>
        </p:txBody>
      </p:sp>
      <p:sp>
        <p:nvSpPr>
          <p:cNvPr id="3" name="Shape 1"/>
          <p:cNvSpPr/>
          <p:nvPr/>
        </p:nvSpPr>
        <p:spPr>
          <a:xfrm>
            <a:off x="0" y="0"/>
            <a:ext cx="12192000" cy="6858000"/>
          </a:xfrm>
          <a:prstGeom prst="rect">
            <a:avLst/>
          </a:prstGeom>
          <a:solidFill>
            <a:srgbClr val="FFFFFF"/>
          </a:solidFill>
          <a:ln/>
        </p:spPr>
        <p:txBody>
          <a:bodyPr/>
          <a:lstStyle/>
          <a:p>
            <a:endParaRPr lang="en-IN" sz="1500" dirty="0"/>
          </a:p>
        </p:txBody>
      </p:sp>
      <p:sp>
        <p:nvSpPr>
          <p:cNvPr id="4" name="Text 2"/>
          <p:cNvSpPr/>
          <p:nvPr/>
        </p:nvSpPr>
        <p:spPr>
          <a:xfrm>
            <a:off x="987524" y="1311672"/>
            <a:ext cx="9543058" cy="584498"/>
          </a:xfrm>
          <a:prstGeom prst="rect">
            <a:avLst/>
          </a:prstGeom>
          <a:noFill/>
          <a:ln/>
        </p:spPr>
        <p:txBody>
          <a:bodyPr wrap="none" rtlCol="0" anchor="t"/>
          <a:lstStyle/>
          <a:p>
            <a:pPr>
              <a:lnSpc>
                <a:spcPts val="4602"/>
              </a:lnSpc>
            </a:pPr>
            <a:r>
              <a:rPr lang="en-US" sz="3682" b="1" kern="0" spc="-37" dirty="0">
                <a:solidFill>
                  <a:srgbClr val="000000"/>
                </a:solidFill>
                <a:latin typeface="Montserrat" pitchFamily="34" charset="0"/>
                <a:ea typeface="Montserrat" pitchFamily="34" charset="-122"/>
                <a:cs typeface="Montserrat" pitchFamily="34" charset="-120"/>
              </a:rPr>
              <a:t>Challenges in Identifying Fake Postings</a:t>
            </a:r>
            <a:endParaRPr lang="en-US" sz="3682" dirty="0"/>
          </a:p>
        </p:txBody>
      </p:sp>
      <p:sp>
        <p:nvSpPr>
          <p:cNvPr id="5" name="Text 3"/>
          <p:cNvSpPr/>
          <p:nvPr/>
        </p:nvSpPr>
        <p:spPr>
          <a:xfrm>
            <a:off x="987524" y="2410420"/>
            <a:ext cx="3070622" cy="584398"/>
          </a:xfrm>
          <a:prstGeom prst="rect">
            <a:avLst/>
          </a:prstGeom>
          <a:noFill/>
          <a:ln/>
        </p:spPr>
        <p:txBody>
          <a:bodyPr wrap="square" rtlCol="0" anchor="t"/>
          <a:lstStyle/>
          <a:p>
            <a:pPr>
              <a:lnSpc>
                <a:spcPts val="2301"/>
              </a:lnSpc>
            </a:pPr>
            <a:r>
              <a:rPr lang="en-US" sz="1841" b="1" kern="0" spc="-18" dirty="0">
                <a:solidFill>
                  <a:srgbClr val="000000"/>
                </a:solidFill>
                <a:latin typeface="Montserrat" pitchFamily="34" charset="0"/>
                <a:ea typeface="Montserrat" pitchFamily="34" charset="-122"/>
                <a:cs typeface="Montserrat" pitchFamily="34" charset="-120"/>
              </a:rPr>
              <a:t>Sophistication of Fake Postings</a:t>
            </a:r>
            <a:endParaRPr lang="en-US" sz="1841" dirty="0"/>
          </a:p>
        </p:txBody>
      </p:sp>
      <p:sp>
        <p:nvSpPr>
          <p:cNvPr id="6" name="Text 4"/>
          <p:cNvSpPr/>
          <p:nvPr/>
        </p:nvSpPr>
        <p:spPr>
          <a:xfrm>
            <a:off x="987524" y="3200499"/>
            <a:ext cx="3070622" cy="2160687"/>
          </a:xfrm>
          <a:prstGeom prst="rect">
            <a:avLst/>
          </a:prstGeom>
          <a:noFill/>
          <a:ln/>
        </p:spPr>
        <p:txBody>
          <a:bodyPr wrap="square" rtlCol="0" anchor="t"/>
          <a:lstStyle/>
          <a:p>
            <a:pPr>
              <a:lnSpc>
                <a:spcPts val="2430"/>
              </a:lnSpc>
            </a:pPr>
            <a:r>
              <a:rPr lang="en-US" sz="1620" dirty="0">
                <a:solidFill>
                  <a:srgbClr val="3D3838"/>
                </a:solidFill>
                <a:latin typeface="Source Sans Pro" pitchFamily="34" charset="0"/>
                <a:ea typeface="Source Sans Pro" pitchFamily="34" charset="-122"/>
                <a:cs typeface="Source Sans Pro" pitchFamily="34" charset="-120"/>
              </a:rPr>
              <a:t>Fake job postings are becoming increasingly sophisticated, mimicking legitimate postings with detailed descriptions and realistic company information. This makes it harder for job seekers to distinguish them from genuine opportunities.</a:t>
            </a:r>
            <a:endParaRPr lang="en-US" sz="1620" dirty="0"/>
          </a:p>
        </p:txBody>
      </p:sp>
      <p:sp>
        <p:nvSpPr>
          <p:cNvPr id="7" name="Text 5"/>
          <p:cNvSpPr/>
          <p:nvPr/>
        </p:nvSpPr>
        <p:spPr>
          <a:xfrm>
            <a:off x="4566344" y="2410421"/>
            <a:ext cx="2558157" cy="292199"/>
          </a:xfrm>
          <a:prstGeom prst="rect">
            <a:avLst/>
          </a:prstGeom>
          <a:noFill/>
          <a:ln/>
        </p:spPr>
        <p:txBody>
          <a:bodyPr wrap="none" rtlCol="0" anchor="t"/>
          <a:lstStyle/>
          <a:p>
            <a:pPr>
              <a:lnSpc>
                <a:spcPts val="2301"/>
              </a:lnSpc>
            </a:pPr>
            <a:r>
              <a:rPr lang="en-US" sz="1841" b="1" kern="0" spc="-18" dirty="0">
                <a:solidFill>
                  <a:srgbClr val="000000"/>
                </a:solidFill>
                <a:latin typeface="Montserrat" pitchFamily="34" charset="0"/>
                <a:ea typeface="Montserrat" pitchFamily="34" charset="-122"/>
                <a:cs typeface="Montserrat" pitchFamily="34" charset="-120"/>
              </a:rPr>
              <a:t>Lack of Transparency</a:t>
            </a:r>
            <a:endParaRPr lang="en-US" sz="1841" dirty="0"/>
          </a:p>
        </p:txBody>
      </p:sp>
      <p:sp>
        <p:nvSpPr>
          <p:cNvPr id="8" name="Text 6"/>
          <p:cNvSpPr/>
          <p:nvPr/>
        </p:nvSpPr>
        <p:spPr>
          <a:xfrm>
            <a:off x="4566344" y="2908300"/>
            <a:ext cx="3070622" cy="1543348"/>
          </a:xfrm>
          <a:prstGeom prst="rect">
            <a:avLst/>
          </a:prstGeom>
          <a:noFill/>
          <a:ln/>
        </p:spPr>
        <p:txBody>
          <a:bodyPr wrap="square" rtlCol="0" anchor="t"/>
          <a:lstStyle/>
          <a:p>
            <a:pPr>
              <a:lnSpc>
                <a:spcPts val="2430"/>
              </a:lnSpc>
            </a:pPr>
            <a:r>
              <a:rPr lang="en-US" sz="1620" dirty="0">
                <a:solidFill>
                  <a:srgbClr val="3D3838"/>
                </a:solidFill>
                <a:latin typeface="Source Sans Pro" pitchFamily="34" charset="0"/>
                <a:ea typeface="Source Sans Pro" pitchFamily="34" charset="-122"/>
                <a:cs typeface="Source Sans Pro" pitchFamily="34" charset="-120"/>
              </a:rPr>
              <a:t>Many job posting websites lack transparency and verification processes, making it difficult to identify the legitimacy of the postings.</a:t>
            </a:r>
            <a:endParaRPr lang="en-US" sz="1620" dirty="0"/>
          </a:p>
        </p:txBody>
      </p:sp>
      <p:sp>
        <p:nvSpPr>
          <p:cNvPr id="9" name="Text 7"/>
          <p:cNvSpPr/>
          <p:nvPr/>
        </p:nvSpPr>
        <p:spPr>
          <a:xfrm>
            <a:off x="8145165" y="2410421"/>
            <a:ext cx="2938760" cy="292199"/>
          </a:xfrm>
          <a:prstGeom prst="rect">
            <a:avLst/>
          </a:prstGeom>
          <a:noFill/>
          <a:ln/>
        </p:spPr>
        <p:txBody>
          <a:bodyPr wrap="none" rtlCol="0" anchor="t"/>
          <a:lstStyle/>
          <a:p>
            <a:pPr>
              <a:lnSpc>
                <a:spcPts val="2301"/>
              </a:lnSpc>
            </a:pPr>
            <a:r>
              <a:rPr lang="en-US" sz="1841" b="1" kern="0" spc="-18" dirty="0">
                <a:solidFill>
                  <a:srgbClr val="000000"/>
                </a:solidFill>
                <a:latin typeface="Montserrat" pitchFamily="34" charset="0"/>
                <a:ea typeface="Montserrat" pitchFamily="34" charset="-122"/>
                <a:cs typeface="Montserrat" pitchFamily="34" charset="-120"/>
              </a:rPr>
              <a:t>Limited Data Availability</a:t>
            </a:r>
            <a:endParaRPr lang="en-US" sz="1841" dirty="0"/>
          </a:p>
        </p:txBody>
      </p:sp>
      <p:sp>
        <p:nvSpPr>
          <p:cNvPr id="10" name="Text 8"/>
          <p:cNvSpPr/>
          <p:nvPr/>
        </p:nvSpPr>
        <p:spPr>
          <a:xfrm>
            <a:off x="8145165" y="2908300"/>
            <a:ext cx="3070622" cy="1543348"/>
          </a:xfrm>
          <a:prstGeom prst="rect">
            <a:avLst/>
          </a:prstGeom>
          <a:noFill/>
          <a:ln/>
        </p:spPr>
        <p:txBody>
          <a:bodyPr wrap="square" rtlCol="0" anchor="t"/>
          <a:lstStyle/>
          <a:p>
            <a:pPr>
              <a:lnSpc>
                <a:spcPts val="2430"/>
              </a:lnSpc>
            </a:pPr>
            <a:r>
              <a:rPr lang="en-US" sz="1620" dirty="0">
                <a:solidFill>
                  <a:srgbClr val="3D3838"/>
                </a:solidFill>
                <a:latin typeface="Source Sans Pro" pitchFamily="34" charset="0"/>
                <a:ea typeface="Source Sans Pro" pitchFamily="34" charset="-122"/>
                <a:cs typeface="Source Sans Pro" pitchFamily="34" charset="-120"/>
              </a:rPr>
              <a:t>There is a limited amount of publicly available data on fake job postings, making it challenging to train machine learning models effectively.</a:t>
            </a:r>
            <a:endParaRPr lang="en-US" sz="162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txBody>
          <a:bodyPr/>
          <a:lstStyle/>
          <a:p>
            <a:endParaRPr lang="en-IN" sz="1500" dirty="0"/>
          </a:p>
        </p:txBody>
      </p:sp>
      <p:sp>
        <p:nvSpPr>
          <p:cNvPr id="3" name="Shape 1"/>
          <p:cNvSpPr/>
          <p:nvPr/>
        </p:nvSpPr>
        <p:spPr>
          <a:xfrm>
            <a:off x="0" y="-9427"/>
            <a:ext cx="12192000" cy="6858000"/>
          </a:xfrm>
          <a:prstGeom prst="rect">
            <a:avLst/>
          </a:prstGeom>
          <a:solidFill>
            <a:srgbClr val="FFFFFF"/>
          </a:solidFill>
          <a:ln/>
        </p:spPr>
        <p:txBody>
          <a:bodyPr/>
          <a:lstStyle/>
          <a:p>
            <a:endParaRPr lang="en-IN" sz="1500" dirty="0"/>
          </a:p>
        </p:txBody>
      </p:sp>
      <p:pic>
        <p:nvPicPr>
          <p:cNvPr id="4"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18" name="Text 2">
            <a:extLst>
              <a:ext uri="{FF2B5EF4-FFF2-40B4-BE49-F238E27FC236}">
                <a16:creationId xmlns:a16="http://schemas.microsoft.com/office/drawing/2014/main" id="{3B145989-70EC-378C-637B-FEF43479269A}"/>
              </a:ext>
            </a:extLst>
          </p:cNvPr>
          <p:cNvSpPr/>
          <p:nvPr/>
        </p:nvSpPr>
        <p:spPr>
          <a:xfrm>
            <a:off x="4997729" y="1110569"/>
            <a:ext cx="6606668" cy="981789"/>
          </a:xfrm>
          <a:prstGeom prst="rect">
            <a:avLst/>
          </a:prstGeom>
          <a:noFill/>
          <a:ln/>
        </p:spPr>
        <p:txBody>
          <a:bodyPr wrap="square" rtlCol="0" anchor="t"/>
          <a:lstStyle/>
          <a:p>
            <a:pPr marL="0" indent="0" algn="ctr">
              <a:lnSpc>
                <a:spcPts val="3866"/>
              </a:lnSpc>
              <a:buNone/>
            </a:pPr>
            <a:r>
              <a:rPr lang="en-US" sz="2800" b="1" kern="0" spc="-31" dirty="0">
                <a:solidFill>
                  <a:srgbClr val="000000"/>
                </a:solidFill>
                <a:latin typeface="Montserrat" pitchFamily="34" charset="0"/>
                <a:ea typeface="Montserrat" pitchFamily="34" charset="-122"/>
                <a:cs typeface="Montserrat" pitchFamily="34" charset="-120"/>
              </a:rPr>
              <a:t>Boosting Financial Market Stability by Predicting Fake News</a:t>
            </a:r>
            <a:endParaRPr lang="en-US" sz="2800" dirty="0"/>
          </a:p>
        </p:txBody>
      </p:sp>
      <p:sp>
        <p:nvSpPr>
          <p:cNvPr id="19" name="TextBox 18">
            <a:extLst>
              <a:ext uri="{FF2B5EF4-FFF2-40B4-BE49-F238E27FC236}">
                <a16:creationId xmlns:a16="http://schemas.microsoft.com/office/drawing/2014/main" id="{F7C23394-F034-FE7D-EE6A-2B89C0C472A0}"/>
              </a:ext>
            </a:extLst>
          </p:cNvPr>
          <p:cNvSpPr txBox="1"/>
          <p:nvPr/>
        </p:nvSpPr>
        <p:spPr>
          <a:xfrm>
            <a:off x="4898683" y="365610"/>
            <a:ext cx="6573285" cy="646331"/>
          </a:xfrm>
          <a:prstGeom prst="rect">
            <a:avLst/>
          </a:prstGeom>
          <a:noFill/>
        </p:spPr>
        <p:txBody>
          <a:bodyPr wrap="square">
            <a:spAutoFit/>
          </a:bodyPr>
          <a:lstStyle/>
          <a:p>
            <a:pPr algn="ctr"/>
            <a:r>
              <a:rPr lang="en-US" sz="3600" i="1" dirty="0">
                <a:latin typeface="+mj-lt"/>
              </a:rPr>
              <a:t>Use Case 3</a:t>
            </a:r>
            <a:endParaRPr lang="en-IN" sz="3600" i="1" dirty="0">
              <a:latin typeface="+mj-lt"/>
            </a:endParaRPr>
          </a:p>
        </p:txBody>
      </p:sp>
      <p:sp>
        <p:nvSpPr>
          <p:cNvPr id="20" name="Text 3">
            <a:extLst>
              <a:ext uri="{FF2B5EF4-FFF2-40B4-BE49-F238E27FC236}">
                <a16:creationId xmlns:a16="http://schemas.microsoft.com/office/drawing/2014/main" id="{7039E633-A751-AB4A-B8DE-7E757515BF1F}"/>
              </a:ext>
            </a:extLst>
          </p:cNvPr>
          <p:cNvSpPr/>
          <p:nvPr/>
        </p:nvSpPr>
        <p:spPr>
          <a:xfrm>
            <a:off x="5292030" y="2516095"/>
            <a:ext cx="6179939" cy="2160687"/>
          </a:xfrm>
          <a:prstGeom prst="rect">
            <a:avLst/>
          </a:prstGeom>
          <a:noFill/>
          <a:ln/>
        </p:spPr>
        <p:txBody>
          <a:bodyPr wrap="square" rtlCol="0" anchor="t"/>
          <a:lstStyle/>
          <a:p>
            <a:pPr>
              <a:lnSpc>
                <a:spcPts val="2430"/>
              </a:lnSpc>
            </a:pPr>
            <a:r>
              <a:rPr lang="en-US" sz="1600" dirty="0"/>
              <a:t>Financial markets are highly sensitive to news, with both true and false information potentially causing significant fluctuations. The proliferation of fake news can lead to irrational market behaviors, making it essential to develop robust mechanisms to predict and mitigate its impact. This is where deep learning and machine learning (ML) come into play, offering advanced tools for detecting fake news and, consequently, enhancing market stability.</a:t>
            </a:r>
            <a:endParaRPr lang="en-US" sz="162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24" name="Text 2">
            <a:extLst>
              <a:ext uri="{FF2B5EF4-FFF2-40B4-BE49-F238E27FC236}">
                <a16:creationId xmlns:a16="http://schemas.microsoft.com/office/drawing/2014/main" id="{53EDDDE1-7D71-218E-FEED-68DAA7A33E70}"/>
              </a:ext>
            </a:extLst>
          </p:cNvPr>
          <p:cNvSpPr/>
          <p:nvPr/>
        </p:nvSpPr>
        <p:spPr>
          <a:xfrm>
            <a:off x="339606" y="1022342"/>
            <a:ext cx="6259155" cy="957567"/>
          </a:xfrm>
          <a:prstGeom prst="rect">
            <a:avLst/>
          </a:prstGeom>
          <a:noFill/>
          <a:ln/>
        </p:spPr>
        <p:txBody>
          <a:bodyPr wrap="none" rtlCol="0" anchor="t"/>
          <a:lstStyle/>
          <a:p>
            <a:pPr algn="ctr">
              <a:lnSpc>
                <a:spcPts val="3316"/>
              </a:lnSpc>
            </a:pPr>
            <a:r>
              <a:rPr lang="en-US" sz="2400" b="1" kern="0" spc="-27" dirty="0">
                <a:solidFill>
                  <a:srgbClr val="000000"/>
                </a:solidFill>
                <a:latin typeface="Montserrat" pitchFamily="34" charset="0"/>
                <a:ea typeface="Montserrat" pitchFamily="34" charset="-122"/>
                <a:cs typeface="Montserrat" pitchFamily="34" charset="-120"/>
              </a:rPr>
              <a:t>The Impact of Fake News on </a:t>
            </a:r>
          </a:p>
          <a:p>
            <a:pPr algn="ctr">
              <a:lnSpc>
                <a:spcPts val="3316"/>
              </a:lnSpc>
            </a:pPr>
            <a:r>
              <a:rPr lang="en-US" sz="2400" b="1" kern="0" spc="-27" dirty="0">
                <a:solidFill>
                  <a:srgbClr val="000000"/>
                </a:solidFill>
                <a:latin typeface="Montserrat" pitchFamily="34" charset="0"/>
                <a:ea typeface="Montserrat" pitchFamily="34" charset="-122"/>
                <a:cs typeface="Montserrat" pitchFamily="34" charset="-120"/>
              </a:rPr>
              <a:t>Financial Markets</a:t>
            </a:r>
          </a:p>
        </p:txBody>
      </p:sp>
      <p:sp>
        <p:nvSpPr>
          <p:cNvPr id="25" name="Shape 3">
            <a:extLst>
              <a:ext uri="{FF2B5EF4-FFF2-40B4-BE49-F238E27FC236}">
                <a16:creationId xmlns:a16="http://schemas.microsoft.com/office/drawing/2014/main" id="{EE618484-AEA0-F2B4-E323-B4F6EFC26AF5}"/>
              </a:ext>
            </a:extLst>
          </p:cNvPr>
          <p:cNvSpPr/>
          <p:nvPr/>
        </p:nvSpPr>
        <p:spPr>
          <a:xfrm>
            <a:off x="518716" y="2193964"/>
            <a:ext cx="333474" cy="333474"/>
          </a:xfrm>
          <a:prstGeom prst="roundRect">
            <a:avLst>
              <a:gd name="adj" fmla="val 8001"/>
            </a:avLst>
          </a:prstGeom>
          <a:solidFill>
            <a:srgbClr val="F2EEEE"/>
          </a:solidFill>
          <a:ln/>
        </p:spPr>
        <p:txBody>
          <a:bodyPr/>
          <a:lstStyle/>
          <a:p>
            <a:r>
              <a:rPr lang="en-US" sz="1500" dirty="0"/>
              <a:t>1</a:t>
            </a:r>
            <a:endParaRPr lang="en-IN" sz="1500" dirty="0"/>
          </a:p>
        </p:txBody>
      </p:sp>
      <p:sp>
        <p:nvSpPr>
          <p:cNvPr id="26" name="Text 5">
            <a:extLst>
              <a:ext uri="{FF2B5EF4-FFF2-40B4-BE49-F238E27FC236}">
                <a16:creationId xmlns:a16="http://schemas.microsoft.com/office/drawing/2014/main" id="{2E5BA280-1808-9E05-6543-71B7E951BEF9}"/>
              </a:ext>
            </a:extLst>
          </p:cNvPr>
          <p:cNvSpPr/>
          <p:nvPr/>
        </p:nvSpPr>
        <p:spPr>
          <a:xfrm>
            <a:off x="1000323" y="2193964"/>
            <a:ext cx="1684437" cy="210543"/>
          </a:xfrm>
          <a:prstGeom prst="rect">
            <a:avLst/>
          </a:prstGeom>
          <a:noFill/>
          <a:ln/>
        </p:spPr>
        <p:txBody>
          <a:bodyPr wrap="none" rtlCol="0" anchor="t"/>
          <a:lstStyle/>
          <a:p>
            <a:pPr>
              <a:lnSpc>
                <a:spcPts val="1658"/>
              </a:lnSpc>
            </a:pPr>
            <a:r>
              <a:rPr lang="en-US" sz="1327" b="1" kern="0" spc="-13" dirty="0">
                <a:solidFill>
                  <a:srgbClr val="3D3838"/>
                </a:solidFill>
                <a:latin typeface="Montserrat" pitchFamily="34" charset="0"/>
                <a:ea typeface="Montserrat" pitchFamily="34" charset="-122"/>
                <a:cs typeface="Montserrat" pitchFamily="34" charset="-120"/>
              </a:rPr>
              <a:t>Market Volatility</a:t>
            </a:r>
            <a:endParaRPr lang="en-US" sz="1327" dirty="0"/>
          </a:p>
        </p:txBody>
      </p:sp>
      <p:sp>
        <p:nvSpPr>
          <p:cNvPr id="27" name="Text 6">
            <a:extLst>
              <a:ext uri="{FF2B5EF4-FFF2-40B4-BE49-F238E27FC236}">
                <a16:creationId xmlns:a16="http://schemas.microsoft.com/office/drawing/2014/main" id="{373C433F-168C-13BF-C2C0-E4971638D326}"/>
              </a:ext>
            </a:extLst>
          </p:cNvPr>
          <p:cNvSpPr/>
          <p:nvPr/>
        </p:nvSpPr>
        <p:spPr>
          <a:xfrm>
            <a:off x="1000324" y="2493406"/>
            <a:ext cx="6100961" cy="444698"/>
          </a:xfrm>
          <a:prstGeom prst="rect">
            <a:avLst/>
          </a:prstGeom>
          <a:noFill/>
          <a:ln/>
        </p:spPr>
        <p:txBody>
          <a:bodyPr wrap="square" rtlCol="0" anchor="t"/>
          <a:lstStyle/>
          <a:p>
            <a:pPr>
              <a:lnSpc>
                <a:spcPts val="1751"/>
              </a:lnSpc>
            </a:pPr>
            <a:r>
              <a:rPr lang="en-US" sz="1167" dirty="0">
                <a:solidFill>
                  <a:srgbClr val="3D3838"/>
                </a:solidFill>
                <a:latin typeface="Source Sans Pro" pitchFamily="34" charset="0"/>
                <a:ea typeface="Source Sans Pro" pitchFamily="34" charset="-122"/>
                <a:cs typeface="Source Sans Pro" pitchFamily="34" charset="-120"/>
              </a:rPr>
              <a:t>Misinformation can cause panic or undue optimism, leading to abrupt market movements.</a:t>
            </a:r>
            <a:endParaRPr lang="en-US" sz="1167" dirty="0"/>
          </a:p>
        </p:txBody>
      </p:sp>
      <p:sp>
        <p:nvSpPr>
          <p:cNvPr id="28" name="Shape 7">
            <a:extLst>
              <a:ext uri="{FF2B5EF4-FFF2-40B4-BE49-F238E27FC236}">
                <a16:creationId xmlns:a16="http://schemas.microsoft.com/office/drawing/2014/main" id="{368B294D-8A46-402E-2A11-3ACAB538B977}"/>
              </a:ext>
            </a:extLst>
          </p:cNvPr>
          <p:cNvSpPr/>
          <p:nvPr/>
        </p:nvSpPr>
        <p:spPr>
          <a:xfrm>
            <a:off x="518716" y="3252926"/>
            <a:ext cx="333474" cy="333474"/>
          </a:xfrm>
          <a:prstGeom prst="roundRect">
            <a:avLst>
              <a:gd name="adj" fmla="val 8001"/>
            </a:avLst>
          </a:prstGeom>
          <a:solidFill>
            <a:srgbClr val="F2EEEE"/>
          </a:solidFill>
          <a:ln/>
        </p:spPr>
        <p:txBody>
          <a:bodyPr/>
          <a:lstStyle/>
          <a:p>
            <a:r>
              <a:rPr lang="en-US" sz="1500" dirty="0"/>
              <a:t>2</a:t>
            </a:r>
            <a:endParaRPr lang="en-IN" sz="1500" dirty="0"/>
          </a:p>
        </p:txBody>
      </p:sp>
      <p:sp>
        <p:nvSpPr>
          <p:cNvPr id="29" name="Text 9">
            <a:extLst>
              <a:ext uri="{FF2B5EF4-FFF2-40B4-BE49-F238E27FC236}">
                <a16:creationId xmlns:a16="http://schemas.microsoft.com/office/drawing/2014/main" id="{9D10E08B-8CE3-1F4A-BDBF-3C6883BD7224}"/>
              </a:ext>
            </a:extLst>
          </p:cNvPr>
          <p:cNvSpPr/>
          <p:nvPr/>
        </p:nvSpPr>
        <p:spPr>
          <a:xfrm>
            <a:off x="1000323" y="3252925"/>
            <a:ext cx="1684437" cy="210543"/>
          </a:xfrm>
          <a:prstGeom prst="rect">
            <a:avLst/>
          </a:prstGeom>
          <a:noFill/>
          <a:ln/>
        </p:spPr>
        <p:txBody>
          <a:bodyPr wrap="none" rtlCol="0" anchor="t"/>
          <a:lstStyle/>
          <a:p>
            <a:pPr>
              <a:lnSpc>
                <a:spcPts val="1658"/>
              </a:lnSpc>
            </a:pPr>
            <a:r>
              <a:rPr lang="en-US" sz="1327" b="1" kern="0" spc="-13" dirty="0">
                <a:solidFill>
                  <a:srgbClr val="3D3838"/>
                </a:solidFill>
                <a:latin typeface="Montserrat" pitchFamily="34" charset="0"/>
                <a:ea typeface="Montserrat" pitchFamily="34" charset="-122"/>
                <a:cs typeface="Montserrat" pitchFamily="34" charset="-120"/>
              </a:rPr>
              <a:t>Investor Confidence</a:t>
            </a:r>
            <a:endParaRPr lang="en-US" sz="1327" dirty="0"/>
          </a:p>
        </p:txBody>
      </p:sp>
      <p:sp>
        <p:nvSpPr>
          <p:cNvPr id="30" name="Text 10">
            <a:extLst>
              <a:ext uri="{FF2B5EF4-FFF2-40B4-BE49-F238E27FC236}">
                <a16:creationId xmlns:a16="http://schemas.microsoft.com/office/drawing/2014/main" id="{50DA6D19-2B14-5E80-79C6-1CC680E78862}"/>
              </a:ext>
            </a:extLst>
          </p:cNvPr>
          <p:cNvSpPr/>
          <p:nvPr/>
        </p:nvSpPr>
        <p:spPr>
          <a:xfrm>
            <a:off x="1000324" y="3552368"/>
            <a:ext cx="6100961" cy="444698"/>
          </a:xfrm>
          <a:prstGeom prst="rect">
            <a:avLst/>
          </a:prstGeom>
          <a:noFill/>
          <a:ln/>
        </p:spPr>
        <p:txBody>
          <a:bodyPr wrap="square" rtlCol="0" anchor="t"/>
          <a:lstStyle/>
          <a:p>
            <a:pPr>
              <a:lnSpc>
                <a:spcPts val="1751"/>
              </a:lnSpc>
            </a:pPr>
            <a:r>
              <a:rPr lang="en-US" sz="1167" dirty="0">
                <a:solidFill>
                  <a:srgbClr val="3D3838"/>
                </a:solidFill>
                <a:latin typeface="Source Sans Pro" pitchFamily="34" charset="0"/>
                <a:ea typeface="Source Sans Pro" pitchFamily="34" charset="-122"/>
                <a:cs typeface="Source Sans Pro" pitchFamily="34" charset="-120"/>
              </a:rPr>
              <a:t>Persistent fake news undermines investor trust in market information.</a:t>
            </a:r>
          </a:p>
        </p:txBody>
      </p:sp>
      <p:sp>
        <p:nvSpPr>
          <p:cNvPr id="31" name="Shape 11">
            <a:extLst>
              <a:ext uri="{FF2B5EF4-FFF2-40B4-BE49-F238E27FC236}">
                <a16:creationId xmlns:a16="http://schemas.microsoft.com/office/drawing/2014/main" id="{8849798B-8B4B-0FC5-EAF0-00EC4ECFE88C}"/>
              </a:ext>
            </a:extLst>
          </p:cNvPr>
          <p:cNvSpPr/>
          <p:nvPr/>
        </p:nvSpPr>
        <p:spPr>
          <a:xfrm>
            <a:off x="518716" y="4311887"/>
            <a:ext cx="333474" cy="333474"/>
          </a:xfrm>
          <a:prstGeom prst="roundRect">
            <a:avLst>
              <a:gd name="adj" fmla="val 8001"/>
            </a:avLst>
          </a:prstGeom>
          <a:solidFill>
            <a:srgbClr val="F2EEEE"/>
          </a:solidFill>
          <a:ln/>
        </p:spPr>
        <p:txBody>
          <a:bodyPr/>
          <a:lstStyle/>
          <a:p>
            <a:r>
              <a:rPr lang="en-US" sz="1500" dirty="0"/>
              <a:t>3</a:t>
            </a:r>
            <a:endParaRPr lang="en-IN" sz="1500" dirty="0"/>
          </a:p>
        </p:txBody>
      </p:sp>
      <p:sp>
        <p:nvSpPr>
          <p:cNvPr id="32" name="Text 13">
            <a:extLst>
              <a:ext uri="{FF2B5EF4-FFF2-40B4-BE49-F238E27FC236}">
                <a16:creationId xmlns:a16="http://schemas.microsoft.com/office/drawing/2014/main" id="{F54E8A18-B39C-1A71-5CC6-91509FAA8638}"/>
              </a:ext>
            </a:extLst>
          </p:cNvPr>
          <p:cNvSpPr/>
          <p:nvPr/>
        </p:nvSpPr>
        <p:spPr>
          <a:xfrm>
            <a:off x="1000324" y="4311887"/>
            <a:ext cx="2056706" cy="210543"/>
          </a:xfrm>
          <a:prstGeom prst="rect">
            <a:avLst/>
          </a:prstGeom>
          <a:noFill/>
          <a:ln/>
        </p:spPr>
        <p:txBody>
          <a:bodyPr wrap="none" rtlCol="0" anchor="t"/>
          <a:lstStyle/>
          <a:p>
            <a:pPr>
              <a:lnSpc>
                <a:spcPts val="1658"/>
              </a:lnSpc>
            </a:pPr>
            <a:r>
              <a:rPr lang="en-US" sz="1327" b="1" kern="0" spc="-13" dirty="0">
                <a:solidFill>
                  <a:srgbClr val="3D3838"/>
                </a:solidFill>
                <a:latin typeface="Montserrat" pitchFamily="34" charset="0"/>
                <a:ea typeface="Montserrat" pitchFamily="34" charset="-122"/>
                <a:cs typeface="Montserrat" pitchFamily="34" charset="-120"/>
              </a:rPr>
              <a:t>Economic Decisions</a:t>
            </a:r>
            <a:endParaRPr lang="en-US" sz="1327" dirty="0"/>
          </a:p>
        </p:txBody>
      </p:sp>
      <p:sp>
        <p:nvSpPr>
          <p:cNvPr id="33" name="Text 14">
            <a:extLst>
              <a:ext uri="{FF2B5EF4-FFF2-40B4-BE49-F238E27FC236}">
                <a16:creationId xmlns:a16="http://schemas.microsoft.com/office/drawing/2014/main" id="{B9AA4309-8F17-D89C-1315-3FF61F310A9B}"/>
              </a:ext>
            </a:extLst>
          </p:cNvPr>
          <p:cNvSpPr/>
          <p:nvPr/>
        </p:nvSpPr>
        <p:spPr>
          <a:xfrm>
            <a:off x="1000324" y="4611329"/>
            <a:ext cx="6100961" cy="444698"/>
          </a:xfrm>
          <a:prstGeom prst="rect">
            <a:avLst/>
          </a:prstGeom>
          <a:noFill/>
          <a:ln/>
        </p:spPr>
        <p:txBody>
          <a:bodyPr wrap="square" rtlCol="0" anchor="t"/>
          <a:lstStyle/>
          <a:p>
            <a:pPr>
              <a:lnSpc>
                <a:spcPts val="1751"/>
              </a:lnSpc>
            </a:pPr>
            <a:r>
              <a:rPr lang="en-US" sz="1167" dirty="0">
                <a:solidFill>
                  <a:srgbClr val="3D3838"/>
                </a:solidFill>
                <a:latin typeface="Source Sans Pro" pitchFamily="34" charset="0"/>
                <a:ea typeface="Source Sans Pro" pitchFamily="34" charset="-122"/>
                <a:cs typeface="Source Sans Pro" pitchFamily="34" charset="-120"/>
              </a:rPr>
              <a:t>Companies and governments may make misguided decisions based on false information.</a:t>
            </a:r>
            <a:endParaRPr lang="en-US" sz="1167" dirty="0"/>
          </a:p>
        </p:txBody>
      </p:sp>
    </p:spTree>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3.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775</TotalTime>
  <Words>890</Words>
  <Application>Microsoft Office PowerPoint</Application>
  <PresentationFormat>Widescreen</PresentationFormat>
  <Paragraphs>124</Paragraphs>
  <Slides>16</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等线</vt:lpstr>
      <vt:lpstr>Abadi</vt:lpstr>
      <vt:lpstr>Arial</vt:lpstr>
      <vt:lpstr>Calibri</vt:lpstr>
      <vt:lpstr>Lato Light</vt:lpstr>
      <vt:lpstr>Montserrat</vt:lpstr>
      <vt:lpstr>Posterama Text Black</vt:lpstr>
      <vt:lpstr>Posterama Text SemiBold</vt:lpstr>
      <vt:lpstr>Source Sans Pro</vt:lpstr>
      <vt:lpstr>Custom​​</vt:lpstr>
      <vt:lpstr>PowerPoint Presentation</vt:lpstr>
      <vt:lpstr>PowerPoint Presentation</vt:lpstr>
      <vt:lpstr>PowerPoint Presentation</vt:lpstr>
      <vt:lpstr>Continued…</vt:lpstr>
      <vt:lpstr>PowerPoint Presentation</vt:lpstr>
      <vt:lpstr>PowerPoint Presentation</vt:lpstr>
      <vt:lpstr>PowerPoint Presentation</vt:lpstr>
      <vt:lpstr>PowerPoint Presentation</vt:lpstr>
      <vt:lpstr>PowerPoint Presentation</vt:lpstr>
      <vt:lpstr>Overview of Dataset </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Yasmeen Shaik</dc:creator>
  <cp:lastModifiedBy>guest</cp:lastModifiedBy>
  <cp:revision>4</cp:revision>
  <dcterms:created xsi:type="dcterms:W3CDTF">2024-07-17T06:26:40Z</dcterms:created>
  <dcterms:modified xsi:type="dcterms:W3CDTF">2024-07-27T12:23:54Z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